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Inter Bold" charset="1" panose="020B0802030000000004"/>
      <p:regular r:id="rId26"/>
    </p:embeddedFont>
    <p:embeddedFont>
      <p:font typeface="Montserrat Medium" charset="1" panose="00000600000000000000"/>
      <p:regular r:id="rId27"/>
    </p:embeddedFont>
    <p:embeddedFont>
      <p:font typeface="Inter" charset="1" panose="020B0502030000000004"/>
      <p:regular r:id="rId28"/>
    </p:embeddedFont>
    <p:embeddedFont>
      <p:font typeface="Lazydog" charset="1" panose="00000000000000000000"/>
      <p:regular r:id="rId29"/>
    </p:embeddedFont>
    <p:embeddedFont>
      <p:font typeface="Dosis" charset="1" panose="02010503020202060003"/>
      <p:regular r:id="rId30"/>
    </p:embeddedFont>
    <p:embeddedFont>
      <p:font typeface="Dosis Bold" charset="1" panose="020108030202020600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notesMasters/notesMaster1.xml" Type="http://schemas.openxmlformats.org/officeDocument/2006/relationships/notesMaster"/><Relationship Id="rId33" Target="theme/theme2.xml" Type="http://schemas.openxmlformats.org/officeDocument/2006/relationships/theme"/><Relationship Id="rId34" Target="notesSlides/notesSlide1.xml" Type="http://schemas.openxmlformats.org/officeDocument/2006/relationships/notesSlide"/><Relationship Id="rId35" Target="notesSlides/notesSlide2.xml" Type="http://schemas.openxmlformats.org/officeDocument/2006/relationships/notesSlide"/><Relationship Id="rId36" Target="notesSlides/notesSlide3.xml" Type="http://schemas.openxmlformats.org/officeDocument/2006/relationships/notesSlide"/><Relationship Id="rId37" Target="notesSlides/notesSlide4.xml" Type="http://schemas.openxmlformats.org/officeDocument/2006/relationships/notesSlide"/><Relationship Id="rId38" Target="notesSlides/notesSlide5.xml" Type="http://schemas.openxmlformats.org/officeDocument/2006/relationships/notesSlide"/><Relationship Id="rId39" Target="notesSlides/notesSlide6.xml" Type="http://schemas.openxmlformats.org/officeDocument/2006/relationships/notesSlide"/><Relationship Id="rId4" Target="theme/theme1.xml" Type="http://schemas.openxmlformats.org/officeDocument/2006/relationships/theme"/><Relationship Id="rId40" Target="notesSlides/notesSlide7.xml" Type="http://schemas.openxmlformats.org/officeDocument/2006/relationships/notesSlide"/><Relationship Id="rId41" Target="notesSlides/notesSlide8.xml" Type="http://schemas.openxmlformats.org/officeDocument/2006/relationships/notesSlide"/><Relationship Id="rId42" Target="notesSlides/notesSlide9.xml" Type="http://schemas.openxmlformats.org/officeDocument/2006/relationships/notesSlide"/><Relationship Id="rId43" Target="notesSlides/notesSlide10.xml" Type="http://schemas.openxmlformats.org/officeDocument/2006/relationships/notesSlide"/><Relationship Id="rId44" Target="notesSlides/notesSlide11.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Después de la reunión con el cliente para definir sus necesidades reales,  comenzamos creando y priorizando las historias de usuario aplicando el sistema MoSCoW. Resultó una herramienta muy potente definir claramente la parte del DEBE y el NO TENDRÁ porque acota y encamina las acciones a tener en cuenta.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un primer lugar la captación de socios claves.</a:t>
            </a:r>
          </a:p>
          <a:p>
            <a:r>
              <a:rPr lang="en-US"/>
              <a:t>Donde podemos observar como cada KR tiene una correspondencia aproximada en nuestras historias de usuario.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Del mismo modo con los trabajos realizados para ampliar la captación de pacientes desde la web.</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examinamos la parte del DEBE, podemos observar que la prioridad de nuestro cliente es enfocar todo el esfuerzo en facilitar el trabajo a sus principales socios, los médicos, mejorando todo lo que afecta a su trabajo diagnóstico, ya que es la funcionalidad clave y la fuente de ingreso de nuestra plataforma. Así como unas pequeñas mejoras en la captación de pacientes desde la web.</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Pasando a la parte de NO TENDRÁ, conseguimos aclarar con nuestro cliente todo lo que no considera necesario en su aplicación.</a:t>
            </a:r>
          </a:p>
          <a:p>
            <a:r>
              <a:rPr lang="en-US"/>
              <a:t>Puede chocar que algo que consideramos valioso en una aplicación de contacto entre médico y paciente como los informes médicos no se guarde, pero después de estudiar las posibilidades y valorarlo con el cliente se descartó por varias cuestiones:</a:t>
            </a:r>
          </a:p>
          <a:p>
            <a:r>
              <a:rPr lang="en-US"/>
              <a:t>1. Los médicos ya disponen de un CRM llamado DASI y nuestro cliente está en negociación para que lo incorporen como enlaces externos.</a:t>
            </a:r>
          </a:p>
          <a:p>
            <a:r>
              <a:rPr lang="en-US"/>
              <a:t>2. Y la dificultad de cumplir con la legislación vigente tanto en Europa como en EEUU (que es donde está el hosting) para el tratamiento de datos sensibles.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 las necesidades que nos indica el cliente y sus prioridades a corto plazo, construimos nuestro mapa de historias de usuario ordenando el primer sprint, realizando una aproximación de lo que podría ser el segundo y dejando un buen número de historias engrosando nuestro Backlog.</a:t>
            </a:r>
          </a:p>
          <a:p>
            <a:r>
              <a:rPr lang="en-US"/>
              <a:t>Decidimos agrupar las historias creando épicas según las diferentes funcionalidades que aportan, para que el flujo sea más lineal, minimizando así dependencias que se pueden crear entre ellas.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el primer sprint se incluyen todas las funcionalidades que el cliente define como básicas aunque con ciertas limitaciones, que se pretenden solventar en el segundo sprint. Momento en el que se completaría el lanzamiento de la nueva versión de la app.</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Sí el cliente considerase necesario realizar el lanzamiento de una versión al finalizar el primer sprint, sería posible, aunque con limitaciones en algunas funcionalidades. </a:t>
            </a:r>
          </a:p>
          <a:p>
            <a:r>
              <a:rPr lang="en-US"/>
              <a:t>* Consola de listados diagnósticos rudimentaria y </a:t>
            </a:r>
          </a:p>
          <a:p>
            <a:r>
              <a:rPr lang="en-US"/>
              <a:t>sin filtros de búsqueda.</a:t>
            </a:r>
          </a:p>
          <a:p>
            <a:r>
              <a:rPr lang="en-US"/>
              <a:t>* La asignación de los tratamientos deben realizarse añadiendo los artículos de uno en uno en lugar de poder gestionar packs </a:t>
            </a:r>
          </a:p>
          <a:p>
            <a:r>
              <a:rPr lang="en-US"/>
              <a:t>* sin sistema de notificaciones personalizable, lo que obliga a adaptarse al que implementa por defecto la herramienta).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 todo el trabajo preparado, pasamos a plasmar y desarrollar nuestras historias de usuario en Jira. Para definir un poco la cantidad de historias que incluimos en cada sprint realizamos un juego de estimaciones en el primero, sabiendo siempre que este trabajo corresponde al equipo y debería realizarse en la sprint planing.</a:t>
            </a:r>
          </a:p>
          <a:p>
            <a:r>
              <a:rPr lang="en-US"/>
              <a:t>También se deja plasmado un previo de lo que podría ser el segundo sprint.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 visualizar una de las historias de Jira se puede observar como se define claramente el trabajo que debe realizar el equipo. En esta historia, por ejemplo, el primer criterio de aceptación es un Mockup donde se muestra claramente cómo queremos estructurar el área de usuario y los siguientes definen los flujos que se dan al realizar click en cada una de las funcionalidades.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valorar los aportes de las mejoras implantadas, definimos OKRs en los que se analizan los principales marcadores que busca mejorar el cliente.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31.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32.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8.jpeg" Type="http://schemas.openxmlformats.org/officeDocument/2006/relationships/image"/><Relationship Id="rId8"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8.jpeg" Type="http://schemas.openxmlformats.org/officeDocument/2006/relationships/image"/><Relationship Id="rId8" Target="../media/image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8.jpeg" Type="http://schemas.openxmlformats.org/officeDocument/2006/relationships/image"/><Relationship Id="rId8"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0.jpeg" Type="http://schemas.openxmlformats.org/officeDocument/2006/relationships/image"/><Relationship Id="rId7" Target="../media/image6.png" Type="http://schemas.openxmlformats.org/officeDocument/2006/relationships/image"/><Relationship Id="rId8"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jpeg" Type="http://schemas.openxmlformats.org/officeDocument/2006/relationships/image"/><Relationship Id="rId9"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0.png" Type="http://schemas.openxmlformats.org/officeDocument/2006/relationships/image"/><Relationship Id="rId9"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2.jpeg" Type="http://schemas.openxmlformats.org/officeDocument/2006/relationships/image"/><Relationship Id="rId9"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4.png" Type="http://schemas.openxmlformats.org/officeDocument/2006/relationships/image"/><Relationship Id="rId20" Target="../media/image2.png" Type="http://schemas.openxmlformats.org/officeDocument/2006/relationships/image"/><Relationship Id="rId21" Target="../media/image3.svg" Type="http://schemas.openxmlformats.org/officeDocument/2006/relationships/image"/><Relationship Id="rId22" Target="../media/image29.png" Type="http://schemas.openxmlformats.org/officeDocument/2006/relationships/image"/><Relationship Id="rId23" Target="../media/image30.svg" Type="http://schemas.openxmlformats.org/officeDocument/2006/relationships/image"/><Relationship Id="rId24" Target="../media/image6.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0">
            <a:off x="9995685" y="0"/>
            <a:ext cx="8292315" cy="10865948"/>
          </a:xfrm>
          <a:custGeom>
            <a:avLst/>
            <a:gdLst/>
            <a:ahLst/>
            <a:cxnLst/>
            <a:rect r="r" b="b" t="t" l="l"/>
            <a:pathLst>
              <a:path h="10865948" w="8292315">
                <a:moveTo>
                  <a:pt x="0" y="0"/>
                </a:moveTo>
                <a:lnTo>
                  <a:pt x="8292315" y="0"/>
                </a:lnTo>
                <a:lnTo>
                  <a:pt x="8292315" y="10865948"/>
                </a:lnTo>
                <a:lnTo>
                  <a:pt x="0" y="10865948"/>
                </a:lnTo>
                <a:lnTo>
                  <a:pt x="0" y="0"/>
                </a:lnTo>
                <a:close/>
              </a:path>
            </a:pathLst>
          </a:custGeom>
          <a:blipFill>
            <a:blip r:embed="rId2"/>
            <a:stretch>
              <a:fillRect l="-72314" t="-2054" r="-31683" b="-1732"/>
            </a:stretch>
          </a:blipFill>
        </p:spPr>
      </p:sp>
      <p:sp>
        <p:nvSpPr>
          <p:cNvPr name="Freeform 3" id="3"/>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935846">
            <a:off x="-2445054" y="7394755"/>
            <a:ext cx="4890107" cy="5122969"/>
          </a:xfrm>
          <a:custGeom>
            <a:avLst/>
            <a:gdLst/>
            <a:ahLst/>
            <a:cxnLst/>
            <a:rect r="r" b="b" t="t" l="l"/>
            <a:pathLst>
              <a:path h="5122969" w="4890107">
                <a:moveTo>
                  <a:pt x="0" y="0"/>
                </a:moveTo>
                <a:lnTo>
                  <a:pt x="4890108" y="0"/>
                </a:lnTo>
                <a:lnTo>
                  <a:pt x="4890108"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8925098">
            <a:off x="-3458578" y="-2508404"/>
            <a:ext cx="5046983" cy="5928908"/>
          </a:xfrm>
          <a:custGeom>
            <a:avLst/>
            <a:gdLst/>
            <a:ahLst/>
            <a:cxnLst/>
            <a:rect r="r" b="b" t="t" l="l"/>
            <a:pathLst>
              <a:path h="5928908" w="5046983">
                <a:moveTo>
                  <a:pt x="5046983" y="5928908"/>
                </a:moveTo>
                <a:lnTo>
                  <a:pt x="0" y="5928908"/>
                </a:lnTo>
                <a:lnTo>
                  <a:pt x="0" y="0"/>
                </a:lnTo>
                <a:lnTo>
                  <a:pt x="5046983" y="0"/>
                </a:lnTo>
                <a:lnTo>
                  <a:pt x="5046983" y="592890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76572" y="5769304"/>
            <a:ext cx="8739795" cy="1766323"/>
          </a:xfrm>
          <a:custGeom>
            <a:avLst/>
            <a:gdLst/>
            <a:ahLst/>
            <a:cxnLst/>
            <a:rect r="r" b="b" t="t" l="l"/>
            <a:pathLst>
              <a:path h="1766323" w="8739795">
                <a:moveTo>
                  <a:pt x="0" y="0"/>
                </a:moveTo>
                <a:lnTo>
                  <a:pt x="8739795" y="0"/>
                </a:lnTo>
                <a:lnTo>
                  <a:pt x="8739795" y="1766323"/>
                </a:lnTo>
                <a:lnTo>
                  <a:pt x="0" y="1766323"/>
                </a:lnTo>
                <a:lnTo>
                  <a:pt x="0" y="0"/>
                </a:lnTo>
                <a:close/>
              </a:path>
            </a:pathLst>
          </a:custGeom>
          <a:blipFill>
            <a:blip r:embed="rId7"/>
            <a:stretch>
              <a:fillRect l="0" t="0" r="0" b="-32401"/>
            </a:stretch>
          </a:blipFill>
        </p:spPr>
      </p:sp>
      <p:sp>
        <p:nvSpPr>
          <p:cNvPr name="TextBox 7" id="7"/>
          <p:cNvSpPr txBox="true"/>
          <p:nvPr/>
        </p:nvSpPr>
        <p:spPr>
          <a:xfrm rot="0">
            <a:off x="153709" y="4223299"/>
            <a:ext cx="9562914" cy="1348740"/>
          </a:xfrm>
          <a:prstGeom prst="rect">
            <a:avLst/>
          </a:prstGeom>
        </p:spPr>
        <p:txBody>
          <a:bodyPr anchor="t" rtlCol="false" tIns="0" lIns="0" bIns="0" rIns="0">
            <a:spAutoFit/>
          </a:bodyPr>
          <a:lstStyle/>
          <a:p>
            <a:pPr algn="ctr">
              <a:lnSpc>
                <a:spcPts val="5459"/>
              </a:lnSpc>
            </a:pPr>
            <a:r>
              <a:rPr lang="en-US" sz="3899">
                <a:solidFill>
                  <a:srgbClr val="000000"/>
                </a:solidFill>
                <a:latin typeface="Inter Bold"/>
              </a:rPr>
              <a:t>Cosmética guiada por dermatólogos al alcance de todos.</a:t>
            </a:r>
          </a:p>
        </p:txBody>
      </p:sp>
      <p:sp>
        <p:nvSpPr>
          <p:cNvPr name="TextBox 8" id="8"/>
          <p:cNvSpPr txBox="true"/>
          <p:nvPr/>
        </p:nvSpPr>
        <p:spPr>
          <a:xfrm rot="0">
            <a:off x="553965" y="7745505"/>
            <a:ext cx="8652571" cy="312893"/>
          </a:xfrm>
          <a:prstGeom prst="rect">
            <a:avLst/>
          </a:prstGeom>
        </p:spPr>
        <p:txBody>
          <a:bodyPr anchor="t" rtlCol="false" tIns="0" lIns="0" bIns="0" rIns="0">
            <a:spAutoFit/>
          </a:bodyPr>
          <a:lstStyle/>
          <a:p>
            <a:pPr algn="ctr">
              <a:lnSpc>
                <a:spcPts val="2557"/>
              </a:lnSpc>
            </a:pPr>
            <a:r>
              <a:rPr lang="en-US" sz="1826" spc="1461">
                <a:solidFill>
                  <a:srgbClr val="000000"/>
                </a:solidFill>
                <a:latin typeface="Montserrat Medium"/>
              </a:rPr>
              <a:t>BY DERMATOLOGISTS</a:t>
            </a:r>
          </a:p>
        </p:txBody>
      </p:sp>
      <p:sp>
        <p:nvSpPr>
          <p:cNvPr name="Freeform 9" id="9"/>
          <p:cNvSpPr/>
          <p:nvPr/>
        </p:nvSpPr>
        <p:spPr>
          <a:xfrm flipH="false" flipV="false" rot="4935846">
            <a:off x="16796275" y="7119961"/>
            <a:ext cx="4890107" cy="5122969"/>
          </a:xfrm>
          <a:custGeom>
            <a:avLst/>
            <a:gdLst/>
            <a:ahLst/>
            <a:cxnLst/>
            <a:rect r="r" b="b" t="t" l="l"/>
            <a:pathLst>
              <a:path h="5122969" w="4890107">
                <a:moveTo>
                  <a:pt x="0" y="0"/>
                </a:moveTo>
                <a:lnTo>
                  <a:pt x="4890107" y="0"/>
                </a:lnTo>
                <a:lnTo>
                  <a:pt x="4890107" y="5122970"/>
                </a:lnTo>
                <a:lnTo>
                  <a:pt x="0" y="5122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75211" y="1076950"/>
            <a:ext cx="14737578" cy="7680850"/>
          </a:xfrm>
          <a:custGeom>
            <a:avLst/>
            <a:gdLst/>
            <a:ahLst/>
            <a:cxnLst/>
            <a:rect r="r" b="b" t="t" l="l"/>
            <a:pathLst>
              <a:path h="7680850" w="14737578">
                <a:moveTo>
                  <a:pt x="0" y="0"/>
                </a:moveTo>
                <a:lnTo>
                  <a:pt x="14737578" y="0"/>
                </a:lnTo>
                <a:lnTo>
                  <a:pt x="14737578" y="7680850"/>
                </a:lnTo>
                <a:lnTo>
                  <a:pt x="0" y="7680850"/>
                </a:lnTo>
                <a:lnTo>
                  <a:pt x="0" y="0"/>
                </a:lnTo>
                <a:close/>
              </a:path>
            </a:pathLst>
          </a:custGeom>
          <a:blipFill>
            <a:blip r:embed="rId5"/>
            <a:stretch>
              <a:fillRect l="0" t="0" r="0" b="0"/>
            </a:stretch>
          </a:blipFill>
        </p:spPr>
      </p:sp>
      <p:sp>
        <p:nvSpPr>
          <p:cNvPr name="Freeform 4" id="4"/>
          <p:cNvSpPr/>
          <p:nvPr/>
        </p:nvSpPr>
        <p:spPr>
          <a:xfrm flipH="false" flipV="false" rot="4935846">
            <a:off x="-2563132" y="6609780"/>
            <a:ext cx="4890107" cy="5122969"/>
          </a:xfrm>
          <a:custGeom>
            <a:avLst/>
            <a:gdLst/>
            <a:ahLst/>
            <a:cxnLst/>
            <a:rect r="r" b="b" t="t" l="l"/>
            <a:pathLst>
              <a:path h="5122969" w="4890107">
                <a:moveTo>
                  <a:pt x="0" y="0"/>
                </a:moveTo>
                <a:lnTo>
                  <a:pt x="4890107" y="0"/>
                </a:lnTo>
                <a:lnTo>
                  <a:pt x="4890107" y="5122970"/>
                </a:lnTo>
                <a:lnTo>
                  <a:pt x="0" y="5122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8"/>
            <a:stretch>
              <a:fillRect l="0" t="-7266" r="0" b="-16283"/>
            </a:stretch>
          </a:blipFill>
        </p:spPr>
      </p:sp>
      <p:sp>
        <p:nvSpPr>
          <p:cNvPr name="TextBox 8" id="8"/>
          <p:cNvSpPr txBox="true"/>
          <p:nvPr/>
        </p:nvSpPr>
        <p:spPr>
          <a:xfrm rot="0">
            <a:off x="4549410" y="184150"/>
            <a:ext cx="9189181" cy="844550"/>
          </a:xfrm>
          <a:prstGeom prst="rect">
            <a:avLst/>
          </a:prstGeom>
        </p:spPr>
        <p:txBody>
          <a:bodyPr anchor="t" rtlCol="false" tIns="0" lIns="0" bIns="0" rIns="0">
            <a:spAutoFit/>
          </a:bodyPr>
          <a:lstStyle/>
          <a:p>
            <a:pPr algn="ctr">
              <a:lnSpc>
                <a:spcPts val="6999"/>
              </a:lnSpc>
            </a:pPr>
            <a:r>
              <a:rPr lang="en-US" sz="4999">
                <a:solidFill>
                  <a:srgbClr val="000000"/>
                </a:solidFill>
                <a:latin typeface="Inter Bold"/>
              </a:rPr>
              <a:t>Mapa de Historias de usuario</a:t>
            </a:r>
          </a:p>
        </p:txBody>
      </p:sp>
      <p:sp>
        <p:nvSpPr>
          <p:cNvPr name="TextBox 9" id="9"/>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560035" y="1177173"/>
            <a:ext cx="7139752" cy="7910749"/>
          </a:xfrm>
          <a:custGeom>
            <a:avLst/>
            <a:gdLst/>
            <a:ahLst/>
            <a:cxnLst/>
            <a:rect r="r" b="b" t="t" l="l"/>
            <a:pathLst>
              <a:path h="7910749" w="7139752">
                <a:moveTo>
                  <a:pt x="0" y="0"/>
                </a:moveTo>
                <a:lnTo>
                  <a:pt x="7139752" y="0"/>
                </a:lnTo>
                <a:lnTo>
                  <a:pt x="7139752" y="7910749"/>
                </a:lnTo>
                <a:lnTo>
                  <a:pt x="0" y="7910749"/>
                </a:lnTo>
                <a:lnTo>
                  <a:pt x="0" y="0"/>
                </a:lnTo>
                <a:close/>
              </a:path>
            </a:pathLst>
          </a:custGeom>
          <a:blipFill>
            <a:blip r:embed="rId5"/>
            <a:stretch>
              <a:fillRect l="0" t="0" r="0" b="0"/>
            </a:stretch>
          </a:blipFill>
        </p:spPr>
      </p:sp>
      <p:sp>
        <p:nvSpPr>
          <p:cNvPr name="Freeform 4" id="4"/>
          <p:cNvSpPr/>
          <p:nvPr/>
        </p:nvSpPr>
        <p:spPr>
          <a:xfrm flipH="false" flipV="false" rot="4935846">
            <a:off x="-2563132" y="6609780"/>
            <a:ext cx="4890107" cy="5122969"/>
          </a:xfrm>
          <a:custGeom>
            <a:avLst/>
            <a:gdLst/>
            <a:ahLst/>
            <a:cxnLst/>
            <a:rect r="r" b="b" t="t" l="l"/>
            <a:pathLst>
              <a:path h="5122969" w="4890107">
                <a:moveTo>
                  <a:pt x="0" y="0"/>
                </a:moveTo>
                <a:lnTo>
                  <a:pt x="4890107" y="0"/>
                </a:lnTo>
                <a:lnTo>
                  <a:pt x="4890107" y="5122970"/>
                </a:lnTo>
                <a:lnTo>
                  <a:pt x="0" y="5122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8"/>
            <a:stretch>
              <a:fillRect l="0" t="-7266" r="0" b="-16283"/>
            </a:stretch>
          </a:blipFill>
        </p:spPr>
      </p:sp>
      <p:sp>
        <p:nvSpPr>
          <p:cNvPr name="TextBox 8" id="8"/>
          <p:cNvSpPr txBox="true"/>
          <p:nvPr/>
        </p:nvSpPr>
        <p:spPr>
          <a:xfrm rot="0">
            <a:off x="4549410" y="184150"/>
            <a:ext cx="9189181" cy="844550"/>
          </a:xfrm>
          <a:prstGeom prst="rect">
            <a:avLst/>
          </a:prstGeom>
        </p:spPr>
        <p:txBody>
          <a:bodyPr anchor="t" rtlCol="false" tIns="0" lIns="0" bIns="0" rIns="0">
            <a:spAutoFit/>
          </a:bodyPr>
          <a:lstStyle/>
          <a:p>
            <a:pPr algn="ctr">
              <a:lnSpc>
                <a:spcPts val="6999"/>
              </a:lnSpc>
            </a:pPr>
            <a:r>
              <a:rPr lang="en-US" sz="4999">
                <a:solidFill>
                  <a:srgbClr val="000000"/>
                </a:solidFill>
                <a:latin typeface="Inter Bold"/>
              </a:rPr>
              <a:t>Mapa de Historias de usuario</a:t>
            </a:r>
          </a:p>
        </p:txBody>
      </p:sp>
      <p:sp>
        <p:nvSpPr>
          <p:cNvPr name="TextBox 9" id="9"/>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935846">
            <a:off x="-2563132" y="6609780"/>
            <a:ext cx="4890107" cy="5122969"/>
          </a:xfrm>
          <a:custGeom>
            <a:avLst/>
            <a:gdLst/>
            <a:ahLst/>
            <a:cxnLst/>
            <a:rect r="r" b="b" t="t" l="l"/>
            <a:pathLst>
              <a:path h="5122969" w="4890107">
                <a:moveTo>
                  <a:pt x="0" y="0"/>
                </a:moveTo>
                <a:lnTo>
                  <a:pt x="4890107" y="0"/>
                </a:lnTo>
                <a:lnTo>
                  <a:pt x="4890107" y="5122970"/>
                </a:lnTo>
                <a:lnTo>
                  <a:pt x="0" y="5122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7"/>
            <a:stretch>
              <a:fillRect l="0" t="-7266" r="0" b="-16283"/>
            </a:stretch>
          </a:blipFill>
        </p:spPr>
      </p:sp>
      <p:grpSp>
        <p:nvGrpSpPr>
          <p:cNvPr name="Group 7" id="7"/>
          <p:cNvGrpSpPr/>
          <p:nvPr/>
        </p:nvGrpSpPr>
        <p:grpSpPr>
          <a:xfrm rot="0">
            <a:off x="2473115" y="1940127"/>
            <a:ext cx="13341770" cy="5733385"/>
            <a:chOff x="0" y="0"/>
            <a:chExt cx="17789026" cy="7644513"/>
          </a:xfrm>
        </p:grpSpPr>
        <p:sp>
          <p:nvSpPr>
            <p:cNvPr name="Freeform 8" id="8"/>
            <p:cNvSpPr/>
            <p:nvPr/>
          </p:nvSpPr>
          <p:spPr>
            <a:xfrm flipH="false" flipV="false" rot="0">
              <a:off x="0" y="0"/>
              <a:ext cx="17789026" cy="2435637"/>
            </a:xfrm>
            <a:custGeom>
              <a:avLst/>
              <a:gdLst/>
              <a:ahLst/>
              <a:cxnLst/>
              <a:rect r="r" b="b" t="t" l="l"/>
              <a:pathLst>
                <a:path h="2435637" w="17789026">
                  <a:moveTo>
                    <a:pt x="0" y="0"/>
                  </a:moveTo>
                  <a:lnTo>
                    <a:pt x="17789026" y="0"/>
                  </a:lnTo>
                  <a:lnTo>
                    <a:pt x="17789026" y="2435637"/>
                  </a:lnTo>
                  <a:lnTo>
                    <a:pt x="0" y="2435637"/>
                  </a:lnTo>
                  <a:lnTo>
                    <a:pt x="0" y="0"/>
                  </a:lnTo>
                  <a:close/>
                </a:path>
              </a:pathLst>
            </a:custGeom>
            <a:blipFill>
              <a:blip r:embed="rId8"/>
              <a:stretch>
                <a:fillRect l="0" t="0" r="0" b="0"/>
              </a:stretch>
            </a:blipFill>
          </p:spPr>
        </p:sp>
        <p:sp>
          <p:nvSpPr>
            <p:cNvPr name="Freeform 9" id="9"/>
            <p:cNvSpPr/>
            <p:nvPr/>
          </p:nvSpPr>
          <p:spPr>
            <a:xfrm flipH="false" flipV="false" rot="0">
              <a:off x="84899" y="2479121"/>
              <a:ext cx="17704127" cy="5165392"/>
            </a:xfrm>
            <a:custGeom>
              <a:avLst/>
              <a:gdLst/>
              <a:ahLst/>
              <a:cxnLst/>
              <a:rect r="r" b="b" t="t" l="l"/>
              <a:pathLst>
                <a:path h="5165392" w="17704127">
                  <a:moveTo>
                    <a:pt x="0" y="0"/>
                  </a:moveTo>
                  <a:lnTo>
                    <a:pt x="17704127" y="0"/>
                  </a:lnTo>
                  <a:lnTo>
                    <a:pt x="17704127" y="5165392"/>
                  </a:lnTo>
                  <a:lnTo>
                    <a:pt x="0" y="5165392"/>
                  </a:lnTo>
                  <a:lnTo>
                    <a:pt x="0" y="0"/>
                  </a:lnTo>
                  <a:close/>
                </a:path>
              </a:pathLst>
            </a:custGeom>
            <a:blipFill>
              <a:blip r:embed="rId9"/>
              <a:stretch>
                <a:fillRect l="0" t="0" r="0" b="0"/>
              </a:stretch>
            </a:blipFill>
          </p:spPr>
        </p:sp>
      </p:grpSp>
      <p:sp>
        <p:nvSpPr>
          <p:cNvPr name="TextBox 10" id="10"/>
          <p:cNvSpPr txBox="true"/>
          <p:nvPr/>
        </p:nvSpPr>
        <p:spPr>
          <a:xfrm rot="0">
            <a:off x="4549410" y="184150"/>
            <a:ext cx="9189181" cy="844550"/>
          </a:xfrm>
          <a:prstGeom prst="rect">
            <a:avLst/>
          </a:prstGeom>
        </p:spPr>
        <p:txBody>
          <a:bodyPr anchor="t" rtlCol="false" tIns="0" lIns="0" bIns="0" rIns="0">
            <a:spAutoFit/>
          </a:bodyPr>
          <a:lstStyle/>
          <a:p>
            <a:pPr algn="ctr">
              <a:lnSpc>
                <a:spcPts val="6999"/>
              </a:lnSpc>
            </a:pPr>
            <a:r>
              <a:rPr lang="en-US" sz="4999">
                <a:solidFill>
                  <a:srgbClr val="000000"/>
                </a:solidFill>
                <a:latin typeface="Inter Bold"/>
              </a:rPr>
              <a:t>Mapa de Historias de usuario</a:t>
            </a:r>
          </a:p>
        </p:txBody>
      </p:sp>
      <p:sp>
        <p:nvSpPr>
          <p:cNvPr name="TextBox 11" id="11"/>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0">
            <a:off x="1543987" y="1540142"/>
            <a:ext cx="15715313" cy="6977919"/>
          </a:xfrm>
          <a:custGeom>
            <a:avLst/>
            <a:gdLst/>
            <a:ahLst/>
            <a:cxnLst/>
            <a:rect r="r" b="b" t="t" l="l"/>
            <a:pathLst>
              <a:path h="6977919" w="15715313">
                <a:moveTo>
                  <a:pt x="0" y="0"/>
                </a:moveTo>
                <a:lnTo>
                  <a:pt x="15715313" y="0"/>
                </a:lnTo>
                <a:lnTo>
                  <a:pt x="15715313" y="6977919"/>
                </a:lnTo>
                <a:lnTo>
                  <a:pt x="0" y="6977919"/>
                </a:lnTo>
                <a:lnTo>
                  <a:pt x="0" y="0"/>
                </a:lnTo>
                <a:close/>
              </a:path>
            </a:pathLst>
          </a:custGeom>
          <a:blipFill>
            <a:blip r:embed="rId3"/>
            <a:stretch>
              <a:fillRect l="0" t="0" r="0" b="0"/>
            </a:stretch>
          </a:blipFill>
        </p:spPr>
      </p:sp>
      <p:sp>
        <p:nvSpPr>
          <p:cNvPr name="Freeform 3" id="3"/>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935846">
            <a:off x="-2563132" y="6609780"/>
            <a:ext cx="4890107" cy="5122969"/>
          </a:xfrm>
          <a:custGeom>
            <a:avLst/>
            <a:gdLst/>
            <a:ahLst/>
            <a:cxnLst/>
            <a:rect r="r" b="b" t="t" l="l"/>
            <a:pathLst>
              <a:path h="5122969" w="4890107">
                <a:moveTo>
                  <a:pt x="0" y="0"/>
                </a:moveTo>
                <a:lnTo>
                  <a:pt x="4890107" y="0"/>
                </a:lnTo>
                <a:lnTo>
                  <a:pt x="4890107" y="5122970"/>
                </a:lnTo>
                <a:lnTo>
                  <a:pt x="0" y="5122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568801">
            <a:off x="16577450" y="4738762"/>
            <a:ext cx="5753655" cy="6759066"/>
          </a:xfrm>
          <a:custGeom>
            <a:avLst/>
            <a:gdLst/>
            <a:ahLst/>
            <a:cxnLst/>
            <a:rect r="r" b="b" t="t" l="l"/>
            <a:pathLst>
              <a:path h="6759066" w="5753655">
                <a:moveTo>
                  <a:pt x="0" y="0"/>
                </a:moveTo>
                <a:lnTo>
                  <a:pt x="5753655" y="0"/>
                </a:lnTo>
                <a:lnTo>
                  <a:pt x="5753655" y="6759066"/>
                </a:lnTo>
                <a:lnTo>
                  <a:pt x="0" y="6759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8"/>
            <a:stretch>
              <a:fillRect l="0" t="-7266" r="0" b="-16283"/>
            </a:stretch>
          </a:blipFill>
        </p:spPr>
      </p:sp>
      <p:sp>
        <p:nvSpPr>
          <p:cNvPr name="TextBox 8" id="8"/>
          <p:cNvSpPr txBox="true"/>
          <p:nvPr/>
        </p:nvSpPr>
        <p:spPr>
          <a:xfrm rot="0">
            <a:off x="4549410" y="184150"/>
            <a:ext cx="9189181" cy="844550"/>
          </a:xfrm>
          <a:prstGeom prst="rect">
            <a:avLst/>
          </a:prstGeom>
        </p:spPr>
        <p:txBody>
          <a:bodyPr anchor="t" rtlCol="false" tIns="0" lIns="0" bIns="0" rIns="0">
            <a:spAutoFit/>
          </a:bodyPr>
          <a:lstStyle/>
          <a:p>
            <a:pPr algn="ctr">
              <a:lnSpc>
                <a:spcPts val="6999"/>
              </a:lnSpc>
            </a:pPr>
            <a:r>
              <a:rPr lang="en-US" sz="4999">
                <a:solidFill>
                  <a:srgbClr val="000000"/>
                </a:solidFill>
                <a:latin typeface="Inter Bold"/>
              </a:rPr>
              <a:t>Desarrollo de Historias. JIRA</a:t>
            </a:r>
          </a:p>
        </p:txBody>
      </p:sp>
      <p:sp>
        <p:nvSpPr>
          <p:cNvPr name="TextBox 9" id="9"/>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944324" y="1488183"/>
            <a:ext cx="15314976" cy="7096755"/>
            <a:chOff x="0" y="0"/>
            <a:chExt cx="20419968" cy="9462340"/>
          </a:xfrm>
        </p:grpSpPr>
        <p:sp>
          <p:nvSpPr>
            <p:cNvPr name="Freeform 4" id="4"/>
            <p:cNvSpPr/>
            <p:nvPr/>
          </p:nvSpPr>
          <p:spPr>
            <a:xfrm flipH="false" flipV="false" rot="0">
              <a:off x="0" y="0"/>
              <a:ext cx="9404110" cy="9462340"/>
            </a:xfrm>
            <a:custGeom>
              <a:avLst/>
              <a:gdLst/>
              <a:ahLst/>
              <a:cxnLst/>
              <a:rect r="r" b="b" t="t" l="l"/>
              <a:pathLst>
                <a:path h="9462340" w="9404110">
                  <a:moveTo>
                    <a:pt x="0" y="0"/>
                  </a:moveTo>
                  <a:lnTo>
                    <a:pt x="9404110" y="0"/>
                  </a:lnTo>
                  <a:lnTo>
                    <a:pt x="9404110" y="9462340"/>
                  </a:lnTo>
                  <a:lnTo>
                    <a:pt x="0" y="9462340"/>
                  </a:lnTo>
                  <a:lnTo>
                    <a:pt x="0" y="0"/>
                  </a:lnTo>
                  <a:close/>
                </a:path>
              </a:pathLst>
            </a:custGeom>
            <a:blipFill>
              <a:blip r:embed="rId5"/>
              <a:stretch>
                <a:fillRect l="0" t="0" r="0" b="0"/>
              </a:stretch>
            </a:blipFill>
          </p:spPr>
        </p:sp>
        <p:sp>
          <p:nvSpPr>
            <p:cNvPr name="Freeform 5" id="5"/>
            <p:cNvSpPr/>
            <p:nvPr/>
          </p:nvSpPr>
          <p:spPr>
            <a:xfrm flipH="false" flipV="false" rot="0">
              <a:off x="9404110" y="0"/>
              <a:ext cx="11015858" cy="9462340"/>
            </a:xfrm>
            <a:custGeom>
              <a:avLst/>
              <a:gdLst/>
              <a:ahLst/>
              <a:cxnLst/>
              <a:rect r="r" b="b" t="t" l="l"/>
              <a:pathLst>
                <a:path h="9462340" w="11015858">
                  <a:moveTo>
                    <a:pt x="0" y="0"/>
                  </a:moveTo>
                  <a:lnTo>
                    <a:pt x="11015858" y="0"/>
                  </a:lnTo>
                  <a:lnTo>
                    <a:pt x="11015858" y="9462340"/>
                  </a:lnTo>
                  <a:lnTo>
                    <a:pt x="0" y="9462340"/>
                  </a:lnTo>
                  <a:lnTo>
                    <a:pt x="0" y="0"/>
                  </a:lnTo>
                  <a:close/>
                </a:path>
              </a:pathLst>
            </a:custGeom>
            <a:blipFill>
              <a:blip r:embed="rId6"/>
              <a:stretch>
                <a:fillRect l="0" t="0" r="0" b="0"/>
              </a:stretch>
            </a:blipFill>
          </p:spPr>
        </p:sp>
      </p:grpSp>
      <p:sp>
        <p:nvSpPr>
          <p:cNvPr name="Freeform 6" id="6"/>
          <p:cNvSpPr/>
          <p:nvPr/>
        </p:nvSpPr>
        <p:spPr>
          <a:xfrm flipH="false" flipV="false" rot="4935846">
            <a:off x="-2563132" y="6609780"/>
            <a:ext cx="4890107" cy="5122969"/>
          </a:xfrm>
          <a:custGeom>
            <a:avLst/>
            <a:gdLst/>
            <a:ahLst/>
            <a:cxnLst/>
            <a:rect r="r" b="b" t="t" l="l"/>
            <a:pathLst>
              <a:path h="5122969" w="4890107">
                <a:moveTo>
                  <a:pt x="0" y="0"/>
                </a:moveTo>
                <a:lnTo>
                  <a:pt x="4890107" y="0"/>
                </a:lnTo>
                <a:lnTo>
                  <a:pt x="4890107" y="5122970"/>
                </a:lnTo>
                <a:lnTo>
                  <a:pt x="0" y="5122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9568801">
            <a:off x="16577450" y="4738762"/>
            <a:ext cx="5753655" cy="6759066"/>
          </a:xfrm>
          <a:custGeom>
            <a:avLst/>
            <a:gdLst/>
            <a:ahLst/>
            <a:cxnLst/>
            <a:rect r="r" b="b" t="t" l="l"/>
            <a:pathLst>
              <a:path h="6759066" w="5753655">
                <a:moveTo>
                  <a:pt x="0" y="0"/>
                </a:moveTo>
                <a:lnTo>
                  <a:pt x="5753655" y="0"/>
                </a:lnTo>
                <a:lnTo>
                  <a:pt x="5753655" y="6759066"/>
                </a:lnTo>
                <a:lnTo>
                  <a:pt x="0" y="67590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9"/>
            <a:stretch>
              <a:fillRect l="0" t="-7266" r="0" b="-16283"/>
            </a:stretch>
          </a:blipFill>
        </p:spPr>
      </p:sp>
      <p:sp>
        <p:nvSpPr>
          <p:cNvPr name="TextBox 10" id="10"/>
          <p:cNvSpPr txBox="true"/>
          <p:nvPr/>
        </p:nvSpPr>
        <p:spPr>
          <a:xfrm rot="0">
            <a:off x="4549410" y="184150"/>
            <a:ext cx="9189181" cy="844550"/>
          </a:xfrm>
          <a:prstGeom prst="rect">
            <a:avLst/>
          </a:prstGeom>
        </p:spPr>
        <p:txBody>
          <a:bodyPr anchor="t" rtlCol="false" tIns="0" lIns="0" bIns="0" rIns="0">
            <a:spAutoFit/>
          </a:bodyPr>
          <a:lstStyle/>
          <a:p>
            <a:pPr algn="ctr">
              <a:lnSpc>
                <a:spcPts val="6999"/>
              </a:lnSpc>
            </a:pPr>
            <a:r>
              <a:rPr lang="en-US" sz="4999">
                <a:solidFill>
                  <a:srgbClr val="000000"/>
                </a:solidFill>
                <a:latin typeface="Inter Bold"/>
              </a:rPr>
              <a:t>Desarrollo de Historias. JIRA</a:t>
            </a:r>
          </a:p>
        </p:txBody>
      </p:sp>
      <p:sp>
        <p:nvSpPr>
          <p:cNvPr name="TextBox 11" id="11"/>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935846">
            <a:off x="-2445054" y="7394755"/>
            <a:ext cx="4890107" cy="5122969"/>
          </a:xfrm>
          <a:custGeom>
            <a:avLst/>
            <a:gdLst/>
            <a:ahLst/>
            <a:cxnLst/>
            <a:rect r="r" b="b" t="t" l="l"/>
            <a:pathLst>
              <a:path h="5122969" w="4890107">
                <a:moveTo>
                  <a:pt x="0" y="0"/>
                </a:moveTo>
                <a:lnTo>
                  <a:pt x="4890108" y="0"/>
                </a:lnTo>
                <a:lnTo>
                  <a:pt x="4890108"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7904774">
            <a:off x="-2089282" y="-2142136"/>
            <a:ext cx="6903951" cy="8110368"/>
          </a:xfrm>
          <a:custGeom>
            <a:avLst/>
            <a:gdLst/>
            <a:ahLst/>
            <a:cxnLst/>
            <a:rect r="r" b="b" t="t" l="l"/>
            <a:pathLst>
              <a:path h="8110368" w="6903951">
                <a:moveTo>
                  <a:pt x="6903951" y="8110368"/>
                </a:moveTo>
                <a:lnTo>
                  <a:pt x="0" y="8110368"/>
                </a:lnTo>
                <a:lnTo>
                  <a:pt x="0" y="0"/>
                </a:lnTo>
                <a:lnTo>
                  <a:pt x="6903951" y="0"/>
                </a:lnTo>
                <a:lnTo>
                  <a:pt x="6903951" y="8110368"/>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381598" y="2740729"/>
            <a:ext cx="5067633" cy="5067633"/>
            <a:chOff x="0" y="0"/>
            <a:chExt cx="12700000" cy="12700000"/>
          </a:xfrm>
        </p:grpSpPr>
        <p:sp>
          <p:nvSpPr>
            <p:cNvPr name="Freeform 7" id="7"/>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7"/>
              <a:stretch>
                <a:fillRect l="-19668" t="0" r="-19668" b="0"/>
              </a:stretch>
            </a:blipFill>
          </p:spPr>
        </p:sp>
      </p:grpSp>
      <p:sp>
        <p:nvSpPr>
          <p:cNvPr name="TextBox 8" id="8"/>
          <p:cNvSpPr txBox="true"/>
          <p:nvPr/>
        </p:nvSpPr>
        <p:spPr>
          <a:xfrm rot="0">
            <a:off x="5449231" y="892810"/>
            <a:ext cx="11511035" cy="8479155"/>
          </a:xfrm>
          <a:prstGeom prst="rect">
            <a:avLst/>
          </a:prstGeom>
        </p:spPr>
        <p:txBody>
          <a:bodyPr anchor="t" rtlCol="false" tIns="0" lIns="0" bIns="0" rIns="0">
            <a:spAutoFit/>
          </a:bodyPr>
          <a:lstStyle/>
          <a:p>
            <a:pPr algn="l">
              <a:lnSpc>
                <a:spcPts val="2520"/>
              </a:lnSpc>
            </a:pPr>
            <a:r>
              <a:rPr lang="en-US" sz="1800">
                <a:solidFill>
                  <a:srgbClr val="000000"/>
                </a:solidFill>
                <a:latin typeface="Inter Bold"/>
              </a:rPr>
              <a:t>OKR 1:</a:t>
            </a:r>
            <a:r>
              <a:rPr lang="en-US" sz="1800">
                <a:solidFill>
                  <a:srgbClr val="000000"/>
                </a:solidFill>
                <a:latin typeface="Inter"/>
              </a:rPr>
              <a:t> Captación de Dermatólogos</a:t>
            </a:r>
          </a:p>
          <a:p>
            <a:pPr algn="l">
              <a:lnSpc>
                <a:spcPts val="2520"/>
              </a:lnSpc>
            </a:pPr>
            <a:r>
              <a:rPr lang="en-US" sz="1800">
                <a:solidFill>
                  <a:srgbClr val="000000"/>
                </a:solidFill>
                <a:latin typeface="Inter Bold"/>
              </a:rPr>
              <a:t>Objetivo:</a:t>
            </a:r>
            <a:r>
              <a:rPr lang="en-US" sz="1800">
                <a:solidFill>
                  <a:srgbClr val="000000"/>
                </a:solidFill>
                <a:latin typeface="Inter"/>
              </a:rPr>
              <a:t> Aumentar en un 50% nuestra cartera de dermatólogos en el próximo trimestre.</a:t>
            </a:r>
          </a:p>
          <a:p>
            <a:pPr algn="l" marL="388620" indent="-194310" lvl="1">
              <a:lnSpc>
                <a:spcPts val="2520"/>
              </a:lnSpc>
              <a:buFont typeface="Arial"/>
              <a:buChar char="•"/>
            </a:pPr>
            <a:r>
              <a:rPr lang="en-US" sz="1800">
                <a:solidFill>
                  <a:srgbClr val="000000"/>
                </a:solidFill>
                <a:latin typeface="Inter Bold"/>
              </a:rPr>
              <a:t>KR 1.1:</a:t>
            </a:r>
            <a:r>
              <a:rPr lang="en-US" sz="1800">
                <a:solidFill>
                  <a:srgbClr val="000000"/>
                </a:solidFill>
                <a:latin typeface="Inter"/>
              </a:rPr>
              <a:t> Dotar a los dermatólogos de un área personalizada </a:t>
            </a:r>
            <a:r>
              <a:rPr lang="en-US" sz="1800">
                <a:solidFill>
                  <a:srgbClr val="000000"/>
                </a:solidFill>
                <a:latin typeface="Inter"/>
              </a:rPr>
              <a:t>en la plataforma antes del final del trimestre.</a:t>
            </a:r>
          </a:p>
          <a:p>
            <a:pPr algn="l" marL="388620" indent="-194310" lvl="1">
              <a:lnSpc>
                <a:spcPts val="2520"/>
              </a:lnSpc>
              <a:buFont typeface="Arial"/>
              <a:buChar char="•"/>
            </a:pPr>
            <a:r>
              <a:rPr lang="en-US" sz="1800">
                <a:solidFill>
                  <a:srgbClr val="000000"/>
                </a:solidFill>
                <a:latin typeface="Inter Bold"/>
              </a:rPr>
              <a:t>KR 1.2:</a:t>
            </a:r>
            <a:r>
              <a:rPr lang="en-US" sz="1800">
                <a:solidFill>
                  <a:srgbClr val="000000"/>
                </a:solidFill>
                <a:latin typeface="Inter"/>
              </a:rPr>
              <a:t> Incluir la funcionalidad de gestión de informes diagnósticos en el área personalizada de dermatólogos y pacientes antes del final del trimestre..</a:t>
            </a:r>
          </a:p>
          <a:p>
            <a:pPr algn="l" marL="388620" indent="-194310" lvl="1">
              <a:lnSpc>
                <a:spcPts val="2520"/>
              </a:lnSpc>
              <a:buFont typeface="Arial"/>
              <a:buChar char="•"/>
            </a:pPr>
            <a:r>
              <a:rPr lang="en-US" sz="1800">
                <a:solidFill>
                  <a:srgbClr val="000000"/>
                </a:solidFill>
                <a:latin typeface="Inter Bold"/>
              </a:rPr>
              <a:t>KR 1.3:</a:t>
            </a:r>
            <a:r>
              <a:rPr lang="en-US" sz="1800">
                <a:solidFill>
                  <a:srgbClr val="000000"/>
                </a:solidFill>
                <a:latin typeface="Inter"/>
              </a:rPr>
              <a:t> Implementar la nueva interfaz simplificada de asignación de tratamientos en el área del paciente antes del final del trimestre</a:t>
            </a:r>
            <a:r>
              <a:rPr lang="en-US" sz="1800">
                <a:solidFill>
                  <a:srgbClr val="000000"/>
                </a:solidFill>
                <a:latin typeface="Inter"/>
              </a:rPr>
              <a:t>.</a:t>
            </a:r>
          </a:p>
          <a:p>
            <a:pPr algn="l">
              <a:lnSpc>
                <a:spcPts val="2520"/>
              </a:lnSpc>
            </a:pPr>
            <a:r>
              <a:rPr lang="en-US" sz="1800">
                <a:solidFill>
                  <a:srgbClr val="000000"/>
                </a:solidFill>
                <a:latin typeface="Inter Bold"/>
              </a:rPr>
              <a:t>OKR 2:</a:t>
            </a:r>
            <a:r>
              <a:rPr lang="en-US" sz="1800">
                <a:solidFill>
                  <a:srgbClr val="000000"/>
                </a:solidFill>
                <a:latin typeface="Inter"/>
              </a:rPr>
              <a:t> Finalización del Proceso de Compra</a:t>
            </a:r>
          </a:p>
          <a:p>
            <a:pPr algn="l">
              <a:lnSpc>
                <a:spcPts val="2520"/>
              </a:lnSpc>
            </a:pPr>
            <a:r>
              <a:rPr lang="en-US" sz="1800">
                <a:solidFill>
                  <a:srgbClr val="000000"/>
                </a:solidFill>
                <a:latin typeface="Inter Bold"/>
              </a:rPr>
              <a:t>Objetivo: </a:t>
            </a:r>
            <a:r>
              <a:rPr lang="en-US" sz="1800">
                <a:solidFill>
                  <a:srgbClr val="000000"/>
                </a:solidFill>
                <a:latin typeface="Inter"/>
              </a:rPr>
              <a:t>Conseguir que un 50% de los clientes finalicen el proceso de compra del plan personalizado en el próximo trimestre.</a:t>
            </a:r>
          </a:p>
          <a:p>
            <a:pPr algn="l" marL="388620" indent="-194310" lvl="1">
              <a:lnSpc>
                <a:spcPts val="2520"/>
              </a:lnSpc>
              <a:buFont typeface="Arial"/>
              <a:buChar char="•"/>
            </a:pPr>
            <a:r>
              <a:rPr lang="en-US" sz="1800">
                <a:solidFill>
                  <a:srgbClr val="000000"/>
                </a:solidFill>
                <a:latin typeface="Inter Bold"/>
              </a:rPr>
              <a:t>KR 2.1:</a:t>
            </a:r>
            <a:r>
              <a:rPr lang="en-US" sz="1800">
                <a:solidFill>
                  <a:srgbClr val="000000"/>
                </a:solidFill>
                <a:latin typeface="Inter"/>
              </a:rPr>
              <a:t> Mejorar el sistema de compra desde el área personal, redu</a:t>
            </a:r>
            <a:r>
              <a:rPr lang="en-US" sz="1800">
                <a:solidFill>
                  <a:srgbClr val="000000"/>
                </a:solidFill>
                <a:latin typeface="Inter"/>
              </a:rPr>
              <a:t>ciendo los pasos necesarios para completar una compra antes del final del trimestre.</a:t>
            </a:r>
          </a:p>
          <a:p>
            <a:pPr algn="l" marL="388620" indent="-194310" lvl="1">
              <a:lnSpc>
                <a:spcPts val="2520"/>
              </a:lnSpc>
              <a:buFont typeface="Arial"/>
              <a:buChar char="•"/>
            </a:pPr>
            <a:r>
              <a:rPr lang="en-US" sz="1800">
                <a:solidFill>
                  <a:srgbClr val="000000"/>
                </a:solidFill>
                <a:latin typeface="Inter Bold"/>
              </a:rPr>
              <a:t>KR 2.2:</a:t>
            </a:r>
            <a:r>
              <a:rPr lang="en-US" sz="1800">
                <a:solidFill>
                  <a:srgbClr val="000000"/>
                </a:solidFill>
                <a:latin typeface="Inter"/>
              </a:rPr>
              <a:t> Implementar la opción de compra de un pack de tratamiento en un máximo de dos clics.</a:t>
            </a:r>
          </a:p>
          <a:p>
            <a:pPr algn="l" marL="388620" indent="-194310" lvl="1">
              <a:lnSpc>
                <a:spcPts val="2520"/>
              </a:lnSpc>
              <a:buFont typeface="Arial"/>
              <a:buChar char="•"/>
            </a:pPr>
            <a:r>
              <a:rPr lang="en-US" sz="1800">
                <a:solidFill>
                  <a:srgbClr val="000000"/>
                </a:solidFill>
                <a:latin typeface="Inter Bold"/>
              </a:rPr>
              <a:t>KR 2.3:</a:t>
            </a:r>
            <a:r>
              <a:rPr lang="en-US" sz="1800">
                <a:solidFill>
                  <a:srgbClr val="000000"/>
                </a:solidFill>
                <a:latin typeface="Inter"/>
              </a:rPr>
              <a:t> Implementar el seguimiento de pedidos en el área del paciente, con una interfaz clara y accesible antes del final del trimestre.</a:t>
            </a:r>
          </a:p>
          <a:p>
            <a:pPr algn="l" marL="388620" indent="-194310" lvl="1">
              <a:lnSpc>
                <a:spcPts val="2520"/>
              </a:lnSpc>
              <a:buFont typeface="Arial"/>
              <a:buChar char="•"/>
            </a:pPr>
            <a:r>
              <a:rPr lang="en-US" sz="1800">
                <a:solidFill>
                  <a:srgbClr val="000000"/>
                </a:solidFill>
                <a:latin typeface="Inter Bold"/>
              </a:rPr>
              <a:t>KR 2.4:</a:t>
            </a:r>
            <a:r>
              <a:rPr lang="en-US" sz="1800">
                <a:solidFill>
                  <a:srgbClr val="000000"/>
                </a:solidFill>
                <a:latin typeface="Inter"/>
              </a:rPr>
              <a:t> Añadir notificaciones y recordatorios automatizados</a:t>
            </a:r>
            <a:r>
              <a:rPr lang="en-US" sz="1800">
                <a:solidFill>
                  <a:srgbClr val="000000"/>
                </a:solidFill>
                <a:latin typeface="Inter"/>
              </a:rPr>
              <a:t> en el área del paciente para mejorar la retención y la finalización de compras antes del final del trimestre.</a:t>
            </a:r>
          </a:p>
          <a:p>
            <a:pPr algn="l">
              <a:lnSpc>
                <a:spcPts val="2520"/>
              </a:lnSpc>
            </a:pPr>
            <a:r>
              <a:rPr lang="en-US" sz="1800">
                <a:solidFill>
                  <a:srgbClr val="000000"/>
                </a:solidFill>
                <a:latin typeface="Inter Bold"/>
              </a:rPr>
              <a:t>OKR 3:</a:t>
            </a:r>
            <a:r>
              <a:rPr lang="en-US" sz="1800">
                <a:solidFill>
                  <a:srgbClr val="000000"/>
                </a:solidFill>
                <a:latin typeface="Inter"/>
              </a:rPr>
              <a:t> Captación de pacientes desde la Web</a:t>
            </a:r>
          </a:p>
          <a:p>
            <a:pPr algn="l">
              <a:lnSpc>
                <a:spcPts val="2520"/>
              </a:lnSpc>
            </a:pPr>
            <a:r>
              <a:rPr lang="en-US" sz="1800">
                <a:solidFill>
                  <a:srgbClr val="000000"/>
                </a:solidFill>
                <a:latin typeface="Inter Bold"/>
              </a:rPr>
              <a:t>Objetivo:</a:t>
            </a:r>
            <a:r>
              <a:rPr lang="en-US" sz="1800">
                <a:solidFill>
                  <a:srgbClr val="000000"/>
                </a:solidFill>
                <a:latin typeface="Inter"/>
              </a:rPr>
              <a:t> Conseguir que el 10% de la captación de clientes provenga de la web en el próximo trimest</a:t>
            </a:r>
            <a:r>
              <a:rPr lang="en-US" sz="1800">
                <a:solidFill>
                  <a:srgbClr val="000000"/>
                </a:solidFill>
                <a:latin typeface="Inter"/>
              </a:rPr>
              <a:t>re.</a:t>
            </a:r>
          </a:p>
          <a:p>
            <a:pPr algn="l" marL="388620" indent="-194310" lvl="1">
              <a:lnSpc>
                <a:spcPts val="2520"/>
              </a:lnSpc>
              <a:buFont typeface="Arial"/>
              <a:buChar char="•"/>
            </a:pPr>
            <a:r>
              <a:rPr lang="en-US" sz="1800">
                <a:solidFill>
                  <a:srgbClr val="000000"/>
                </a:solidFill>
                <a:latin typeface="Inter Bold"/>
              </a:rPr>
              <a:t>KR 3.1:</a:t>
            </a:r>
            <a:r>
              <a:rPr lang="en-US" sz="1800">
                <a:solidFill>
                  <a:srgbClr val="000000"/>
                </a:solidFill>
                <a:latin typeface="Inter"/>
              </a:rPr>
              <a:t> Hacer más visible el acceso al plan personalizado en la página principal de la web, utilizando banners y llamadas a la acción claras antes del final del trimestre.</a:t>
            </a:r>
          </a:p>
          <a:p>
            <a:pPr algn="l" marL="388620" indent="-194310" lvl="1">
              <a:lnSpc>
                <a:spcPts val="2520"/>
              </a:lnSpc>
              <a:buFont typeface="Arial"/>
              <a:buChar char="•"/>
            </a:pPr>
            <a:r>
              <a:rPr lang="en-US" sz="1800">
                <a:solidFill>
                  <a:srgbClr val="000000"/>
                </a:solidFill>
                <a:latin typeface="Inter Bold"/>
              </a:rPr>
              <a:t>KR 3.2:</a:t>
            </a:r>
            <a:r>
              <a:rPr lang="en-US" sz="1800">
                <a:solidFill>
                  <a:srgbClr val="000000"/>
                </a:solidFill>
                <a:latin typeface="Inter"/>
              </a:rPr>
              <a:t> Desplazar la opción de pago al último paso del proceso de compra para reducir la fricción inicial antes del final del trimestre.</a:t>
            </a:r>
          </a:p>
          <a:p>
            <a:pPr algn="l" marL="388620" indent="-194310" lvl="1">
              <a:lnSpc>
                <a:spcPts val="2520"/>
              </a:lnSpc>
              <a:buFont typeface="Arial"/>
              <a:buChar char="•"/>
            </a:pPr>
            <a:r>
              <a:rPr lang="en-US" sz="1800">
                <a:solidFill>
                  <a:srgbClr val="000000"/>
                </a:solidFill>
                <a:latin typeface="Inter Bold"/>
              </a:rPr>
              <a:t>KR 3.3:</a:t>
            </a:r>
            <a:r>
              <a:rPr lang="en-US" sz="1800">
                <a:solidFill>
                  <a:srgbClr val="000000"/>
                </a:solidFill>
                <a:latin typeface="Inter"/>
              </a:rPr>
              <a:t> Publicar y mantener actualizado el catálogo de profesionales disponibles en un lugar destacado de la web antes del final del trimestre.</a:t>
            </a:r>
          </a:p>
          <a:p>
            <a:pPr algn="l">
              <a:lnSpc>
                <a:spcPts val="2520"/>
              </a:lnSpc>
            </a:pPr>
          </a:p>
        </p:txBody>
      </p:sp>
      <p:sp>
        <p:nvSpPr>
          <p:cNvPr name="Freeform 9" id="9"/>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8"/>
            <a:stretch>
              <a:fillRect l="0" t="-7266" r="0" b="-16283"/>
            </a:stretch>
          </a:blipFill>
        </p:spPr>
      </p:sp>
      <p:sp>
        <p:nvSpPr>
          <p:cNvPr name="TextBox 10" id="10"/>
          <p:cNvSpPr txBox="true"/>
          <p:nvPr/>
        </p:nvSpPr>
        <p:spPr>
          <a:xfrm rot="0">
            <a:off x="6686709" y="-85725"/>
            <a:ext cx="7290446" cy="844551"/>
          </a:xfrm>
          <a:prstGeom prst="rect">
            <a:avLst/>
          </a:prstGeom>
        </p:spPr>
        <p:txBody>
          <a:bodyPr anchor="t" rtlCol="false" tIns="0" lIns="0" bIns="0" rIns="0">
            <a:spAutoFit/>
          </a:bodyPr>
          <a:lstStyle/>
          <a:p>
            <a:pPr algn="ctr">
              <a:lnSpc>
                <a:spcPts val="6999"/>
              </a:lnSpc>
            </a:pPr>
            <a:r>
              <a:rPr lang="en-US" sz="4999">
                <a:solidFill>
                  <a:srgbClr val="000000"/>
                </a:solidFill>
                <a:latin typeface="Inter Bold"/>
              </a:rPr>
              <a:t>OKRs</a:t>
            </a:r>
          </a:p>
        </p:txBody>
      </p:sp>
      <p:sp>
        <p:nvSpPr>
          <p:cNvPr name="TextBox 11" id="11"/>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935846">
            <a:off x="-2445054" y="7394755"/>
            <a:ext cx="4890107" cy="5122969"/>
          </a:xfrm>
          <a:custGeom>
            <a:avLst/>
            <a:gdLst/>
            <a:ahLst/>
            <a:cxnLst/>
            <a:rect r="r" b="b" t="t" l="l"/>
            <a:pathLst>
              <a:path h="5122969" w="4890107">
                <a:moveTo>
                  <a:pt x="0" y="0"/>
                </a:moveTo>
                <a:lnTo>
                  <a:pt x="4890108" y="0"/>
                </a:lnTo>
                <a:lnTo>
                  <a:pt x="4890108"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7904774">
            <a:off x="-2089282" y="-2142136"/>
            <a:ext cx="6903951" cy="8110368"/>
          </a:xfrm>
          <a:custGeom>
            <a:avLst/>
            <a:gdLst/>
            <a:ahLst/>
            <a:cxnLst/>
            <a:rect r="r" b="b" t="t" l="l"/>
            <a:pathLst>
              <a:path h="8110368" w="6903951">
                <a:moveTo>
                  <a:pt x="6903951" y="8110368"/>
                </a:moveTo>
                <a:lnTo>
                  <a:pt x="0" y="8110368"/>
                </a:lnTo>
                <a:lnTo>
                  <a:pt x="0" y="0"/>
                </a:lnTo>
                <a:lnTo>
                  <a:pt x="6903951" y="0"/>
                </a:lnTo>
                <a:lnTo>
                  <a:pt x="6903951" y="8110368"/>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381598" y="2740729"/>
            <a:ext cx="5067633" cy="5067633"/>
            <a:chOff x="0" y="0"/>
            <a:chExt cx="12700000" cy="12700000"/>
          </a:xfrm>
        </p:grpSpPr>
        <p:sp>
          <p:nvSpPr>
            <p:cNvPr name="Freeform 7" id="7"/>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7"/>
              <a:stretch>
                <a:fillRect l="-19668" t="0" r="-19668" b="0"/>
              </a:stretch>
            </a:blipFill>
          </p:spPr>
        </p:sp>
      </p:grpSp>
      <p:sp>
        <p:nvSpPr>
          <p:cNvPr name="TextBox 8" id="8"/>
          <p:cNvSpPr txBox="true"/>
          <p:nvPr/>
        </p:nvSpPr>
        <p:spPr>
          <a:xfrm rot="0">
            <a:off x="5449231" y="2953335"/>
            <a:ext cx="11527416" cy="4085056"/>
          </a:xfrm>
          <a:prstGeom prst="rect">
            <a:avLst/>
          </a:prstGeom>
        </p:spPr>
        <p:txBody>
          <a:bodyPr anchor="t" rtlCol="false" tIns="0" lIns="0" bIns="0" rIns="0">
            <a:spAutoFit/>
          </a:bodyPr>
          <a:lstStyle/>
          <a:p>
            <a:pPr algn="l">
              <a:lnSpc>
                <a:spcPts val="3359"/>
              </a:lnSpc>
            </a:pPr>
            <a:r>
              <a:rPr lang="en-US" sz="2400">
                <a:solidFill>
                  <a:srgbClr val="000000"/>
                </a:solidFill>
                <a:latin typeface="Dosis Bold"/>
              </a:rPr>
              <a:t>OKR 1:</a:t>
            </a:r>
            <a:r>
              <a:rPr lang="en-US" sz="2400">
                <a:solidFill>
                  <a:srgbClr val="000000"/>
                </a:solidFill>
                <a:latin typeface="Dosis"/>
              </a:rPr>
              <a:t> Captación de Dermatólogos</a:t>
            </a:r>
          </a:p>
          <a:p>
            <a:pPr algn="l">
              <a:lnSpc>
                <a:spcPts val="3359"/>
              </a:lnSpc>
            </a:pPr>
            <a:r>
              <a:rPr lang="en-US" sz="2400">
                <a:solidFill>
                  <a:srgbClr val="000000"/>
                </a:solidFill>
                <a:latin typeface="Dosis Bold"/>
              </a:rPr>
              <a:t>Objetivo:</a:t>
            </a:r>
            <a:r>
              <a:rPr lang="en-US" sz="2400">
                <a:solidFill>
                  <a:srgbClr val="000000"/>
                </a:solidFill>
                <a:latin typeface="Dosis"/>
              </a:rPr>
              <a:t> Aumentar en un 50% nuestra cartera de dermatólogos en el próximo trimestre.</a:t>
            </a:r>
          </a:p>
          <a:p>
            <a:pPr algn="l" marL="518160" indent="-259080" lvl="1">
              <a:lnSpc>
                <a:spcPts val="3359"/>
              </a:lnSpc>
              <a:buFont typeface="Arial"/>
              <a:buChar char="•"/>
            </a:pPr>
            <a:r>
              <a:rPr lang="en-US" sz="2400">
                <a:solidFill>
                  <a:srgbClr val="000000"/>
                </a:solidFill>
                <a:latin typeface="Dosis Bold"/>
              </a:rPr>
              <a:t>KR 1.1:</a:t>
            </a:r>
            <a:r>
              <a:rPr lang="en-US" sz="2400">
                <a:solidFill>
                  <a:srgbClr val="000000"/>
                </a:solidFill>
                <a:latin typeface="Dosis"/>
              </a:rPr>
              <a:t> Dotar a los dermatólogos de un área personalizada </a:t>
            </a:r>
            <a:r>
              <a:rPr lang="en-US" sz="2400">
                <a:solidFill>
                  <a:srgbClr val="000000"/>
                </a:solidFill>
                <a:latin typeface="Dosis"/>
              </a:rPr>
              <a:t>en la plataforma antes del final del trimestre.</a:t>
            </a:r>
          </a:p>
          <a:p>
            <a:pPr algn="l" marL="518160" indent="-259080" lvl="1">
              <a:lnSpc>
                <a:spcPts val="3359"/>
              </a:lnSpc>
              <a:buFont typeface="Arial"/>
              <a:buChar char="•"/>
            </a:pPr>
            <a:r>
              <a:rPr lang="en-US" sz="2400">
                <a:solidFill>
                  <a:srgbClr val="000000"/>
                </a:solidFill>
                <a:latin typeface="Dosis Bold"/>
              </a:rPr>
              <a:t>KR 1.2:</a:t>
            </a:r>
            <a:r>
              <a:rPr lang="en-US" sz="2400">
                <a:solidFill>
                  <a:srgbClr val="000000"/>
                </a:solidFill>
                <a:latin typeface="Dosis"/>
              </a:rPr>
              <a:t> Incluir la funcionalidad de gestión de informes diagnósticos en el área personalizada de dermatólogos y pacientes antes del final del trimestre.</a:t>
            </a:r>
          </a:p>
          <a:p>
            <a:pPr algn="l" marL="518160" indent="-259080" lvl="1">
              <a:lnSpc>
                <a:spcPts val="3359"/>
              </a:lnSpc>
              <a:buFont typeface="Arial"/>
              <a:buChar char="•"/>
            </a:pPr>
            <a:r>
              <a:rPr lang="en-US" sz="2400">
                <a:solidFill>
                  <a:srgbClr val="000000"/>
                </a:solidFill>
                <a:latin typeface="Dosis Bold"/>
              </a:rPr>
              <a:t>KR 1.3:</a:t>
            </a:r>
            <a:r>
              <a:rPr lang="en-US" sz="2400">
                <a:solidFill>
                  <a:srgbClr val="000000"/>
                </a:solidFill>
                <a:latin typeface="Dosis"/>
              </a:rPr>
              <a:t> Implementar la nueva </a:t>
            </a:r>
            <a:r>
              <a:rPr lang="en-US" sz="2400">
                <a:solidFill>
                  <a:srgbClr val="000000"/>
                </a:solidFill>
                <a:latin typeface="Dosis"/>
              </a:rPr>
              <a:t>interfaz simplificada de asignación de tratamientos en el área del paciente antes del final del trimestre.</a:t>
            </a:r>
          </a:p>
          <a:p>
            <a:pPr algn="l">
              <a:lnSpc>
                <a:spcPts val="2922"/>
              </a:lnSpc>
            </a:pPr>
          </a:p>
          <a:p>
            <a:pPr algn="l">
              <a:lnSpc>
                <a:spcPts val="3068"/>
              </a:lnSpc>
            </a:pPr>
          </a:p>
        </p:txBody>
      </p:sp>
      <p:sp>
        <p:nvSpPr>
          <p:cNvPr name="Freeform 9" id="9"/>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8"/>
            <a:stretch>
              <a:fillRect l="0" t="-7266" r="0" b="-16283"/>
            </a:stretch>
          </a:blipFill>
        </p:spPr>
      </p:sp>
      <p:sp>
        <p:nvSpPr>
          <p:cNvPr name="TextBox 10" id="10"/>
          <p:cNvSpPr txBox="true"/>
          <p:nvPr/>
        </p:nvSpPr>
        <p:spPr>
          <a:xfrm rot="0">
            <a:off x="5498777" y="563562"/>
            <a:ext cx="7290446" cy="844551"/>
          </a:xfrm>
          <a:prstGeom prst="rect">
            <a:avLst/>
          </a:prstGeom>
        </p:spPr>
        <p:txBody>
          <a:bodyPr anchor="t" rtlCol="false" tIns="0" lIns="0" bIns="0" rIns="0">
            <a:spAutoFit/>
          </a:bodyPr>
          <a:lstStyle/>
          <a:p>
            <a:pPr algn="ctr">
              <a:lnSpc>
                <a:spcPts val="6999"/>
              </a:lnSpc>
            </a:pPr>
            <a:r>
              <a:rPr lang="en-US" sz="4999">
                <a:solidFill>
                  <a:srgbClr val="000000"/>
                </a:solidFill>
                <a:latin typeface="Inter Bold"/>
              </a:rPr>
              <a:t>OKRs</a:t>
            </a:r>
          </a:p>
        </p:txBody>
      </p:sp>
      <p:sp>
        <p:nvSpPr>
          <p:cNvPr name="TextBox 11" id="11"/>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935846">
            <a:off x="-2445054" y="7394755"/>
            <a:ext cx="4890107" cy="5122969"/>
          </a:xfrm>
          <a:custGeom>
            <a:avLst/>
            <a:gdLst/>
            <a:ahLst/>
            <a:cxnLst/>
            <a:rect r="r" b="b" t="t" l="l"/>
            <a:pathLst>
              <a:path h="5122969" w="4890107">
                <a:moveTo>
                  <a:pt x="0" y="0"/>
                </a:moveTo>
                <a:lnTo>
                  <a:pt x="4890108" y="0"/>
                </a:lnTo>
                <a:lnTo>
                  <a:pt x="4890108"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7904774">
            <a:off x="-2089282" y="-2142136"/>
            <a:ext cx="6903951" cy="8110368"/>
          </a:xfrm>
          <a:custGeom>
            <a:avLst/>
            <a:gdLst/>
            <a:ahLst/>
            <a:cxnLst/>
            <a:rect r="r" b="b" t="t" l="l"/>
            <a:pathLst>
              <a:path h="8110368" w="6903951">
                <a:moveTo>
                  <a:pt x="6903951" y="8110368"/>
                </a:moveTo>
                <a:lnTo>
                  <a:pt x="0" y="8110368"/>
                </a:lnTo>
                <a:lnTo>
                  <a:pt x="0" y="0"/>
                </a:lnTo>
                <a:lnTo>
                  <a:pt x="6903951" y="0"/>
                </a:lnTo>
                <a:lnTo>
                  <a:pt x="6903951" y="8110368"/>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381598" y="2740729"/>
            <a:ext cx="5067633" cy="5067633"/>
            <a:chOff x="0" y="0"/>
            <a:chExt cx="12700000" cy="12700000"/>
          </a:xfrm>
        </p:grpSpPr>
        <p:sp>
          <p:nvSpPr>
            <p:cNvPr name="Freeform 7" id="7"/>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7"/>
              <a:stretch>
                <a:fillRect l="-19668" t="0" r="-19668" b="0"/>
              </a:stretch>
            </a:blipFill>
          </p:spPr>
        </p:sp>
      </p:grpSp>
      <p:sp>
        <p:nvSpPr>
          <p:cNvPr name="TextBox 8" id="8"/>
          <p:cNvSpPr txBox="true"/>
          <p:nvPr/>
        </p:nvSpPr>
        <p:spPr>
          <a:xfrm rot="0">
            <a:off x="5449231" y="2577491"/>
            <a:ext cx="11461893" cy="4312748"/>
          </a:xfrm>
          <a:prstGeom prst="rect">
            <a:avLst/>
          </a:prstGeom>
        </p:spPr>
        <p:txBody>
          <a:bodyPr anchor="t" rtlCol="false" tIns="0" lIns="0" bIns="0" rIns="0">
            <a:spAutoFit/>
          </a:bodyPr>
          <a:lstStyle/>
          <a:p>
            <a:pPr algn="l">
              <a:lnSpc>
                <a:spcPts val="3499"/>
              </a:lnSpc>
            </a:pPr>
            <a:r>
              <a:rPr lang="en-US" sz="2499">
                <a:solidFill>
                  <a:srgbClr val="000000"/>
                </a:solidFill>
                <a:latin typeface="Dosis Bold"/>
              </a:rPr>
              <a:t>OKR 3:</a:t>
            </a:r>
            <a:r>
              <a:rPr lang="en-US" sz="2499">
                <a:solidFill>
                  <a:srgbClr val="000000"/>
                </a:solidFill>
                <a:latin typeface="Dosis"/>
              </a:rPr>
              <a:t> Captación de pacientes desde la Web</a:t>
            </a:r>
          </a:p>
          <a:p>
            <a:pPr algn="l">
              <a:lnSpc>
                <a:spcPts val="3499"/>
              </a:lnSpc>
            </a:pPr>
            <a:r>
              <a:rPr lang="en-US" sz="2499">
                <a:solidFill>
                  <a:srgbClr val="000000"/>
                </a:solidFill>
                <a:latin typeface="Dosis Bold"/>
              </a:rPr>
              <a:t>Objetivo:</a:t>
            </a:r>
            <a:r>
              <a:rPr lang="en-US" sz="2499">
                <a:solidFill>
                  <a:srgbClr val="000000"/>
                </a:solidFill>
                <a:latin typeface="Dosis"/>
              </a:rPr>
              <a:t> Conseguir que el 10% de la captación de clientes provenga de la web en el próximo trimest</a:t>
            </a:r>
            <a:r>
              <a:rPr lang="en-US" sz="2499">
                <a:solidFill>
                  <a:srgbClr val="000000"/>
                </a:solidFill>
                <a:latin typeface="Dosis"/>
              </a:rPr>
              <a:t>re.</a:t>
            </a:r>
          </a:p>
          <a:p>
            <a:pPr algn="l" marL="539749" indent="-269875" lvl="1">
              <a:lnSpc>
                <a:spcPts val="3499"/>
              </a:lnSpc>
              <a:buFont typeface="Arial"/>
              <a:buChar char="•"/>
            </a:pPr>
            <a:r>
              <a:rPr lang="en-US" sz="2499">
                <a:solidFill>
                  <a:srgbClr val="000000"/>
                </a:solidFill>
                <a:latin typeface="Dosis Bold"/>
              </a:rPr>
              <a:t>KR 3.1:</a:t>
            </a:r>
            <a:r>
              <a:rPr lang="en-US" sz="2499">
                <a:solidFill>
                  <a:srgbClr val="000000"/>
                </a:solidFill>
                <a:latin typeface="Dosis"/>
              </a:rPr>
              <a:t> Hacer más visible el acceso al plan personalizado en la página principal de la web, utilizando banners y llamadas a la acción claras  antes del final del trimestre.</a:t>
            </a:r>
          </a:p>
          <a:p>
            <a:pPr algn="l" marL="539749" indent="-269875" lvl="1">
              <a:lnSpc>
                <a:spcPts val="3499"/>
              </a:lnSpc>
              <a:buFont typeface="Arial"/>
              <a:buChar char="•"/>
            </a:pPr>
            <a:r>
              <a:rPr lang="en-US" sz="2499">
                <a:solidFill>
                  <a:srgbClr val="000000"/>
                </a:solidFill>
                <a:latin typeface="Dosis Bold"/>
              </a:rPr>
              <a:t>KR 3.2:</a:t>
            </a:r>
            <a:r>
              <a:rPr lang="en-US" sz="2499">
                <a:solidFill>
                  <a:srgbClr val="000000"/>
                </a:solidFill>
                <a:latin typeface="Dosis"/>
              </a:rPr>
              <a:t> Desplazar la opción de pago al último paso del proceso de compra para reducir la fricción inicial  antes del final del trimestre.</a:t>
            </a:r>
          </a:p>
          <a:p>
            <a:pPr algn="l" marL="539749" indent="-269875" lvl="1">
              <a:lnSpc>
                <a:spcPts val="3499"/>
              </a:lnSpc>
              <a:buFont typeface="Arial"/>
              <a:buChar char="•"/>
            </a:pPr>
            <a:r>
              <a:rPr lang="en-US" sz="2499">
                <a:solidFill>
                  <a:srgbClr val="000000"/>
                </a:solidFill>
                <a:latin typeface="Dosis Bold"/>
              </a:rPr>
              <a:t>KR 3.3:</a:t>
            </a:r>
            <a:r>
              <a:rPr lang="en-US" sz="2499">
                <a:solidFill>
                  <a:srgbClr val="000000"/>
                </a:solidFill>
                <a:latin typeface="Dosis"/>
              </a:rPr>
              <a:t> Publicar y mantener actualizado el catálogo de profesionales disponibles en un lugar destacado de la web  antes del final del trimestre.</a:t>
            </a:r>
          </a:p>
          <a:p>
            <a:pPr algn="l">
              <a:lnSpc>
                <a:spcPts val="3028"/>
              </a:lnSpc>
            </a:pPr>
          </a:p>
        </p:txBody>
      </p:sp>
      <p:sp>
        <p:nvSpPr>
          <p:cNvPr name="Freeform 9" id="9"/>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8"/>
            <a:stretch>
              <a:fillRect l="0" t="-7266" r="0" b="-16283"/>
            </a:stretch>
          </a:blipFill>
        </p:spPr>
      </p:sp>
      <p:sp>
        <p:nvSpPr>
          <p:cNvPr name="TextBox 10" id="10"/>
          <p:cNvSpPr txBox="true"/>
          <p:nvPr/>
        </p:nvSpPr>
        <p:spPr>
          <a:xfrm rot="0">
            <a:off x="5498777" y="184149"/>
            <a:ext cx="7290446" cy="844551"/>
          </a:xfrm>
          <a:prstGeom prst="rect">
            <a:avLst/>
          </a:prstGeom>
        </p:spPr>
        <p:txBody>
          <a:bodyPr anchor="t" rtlCol="false" tIns="0" lIns="0" bIns="0" rIns="0">
            <a:spAutoFit/>
          </a:bodyPr>
          <a:lstStyle/>
          <a:p>
            <a:pPr algn="ctr">
              <a:lnSpc>
                <a:spcPts val="6999"/>
              </a:lnSpc>
            </a:pPr>
            <a:r>
              <a:rPr lang="en-US" sz="4999">
                <a:solidFill>
                  <a:srgbClr val="000000"/>
                </a:solidFill>
                <a:latin typeface="Inter Bold"/>
              </a:rPr>
              <a:t>OKRs</a:t>
            </a:r>
          </a:p>
        </p:txBody>
      </p:sp>
      <p:sp>
        <p:nvSpPr>
          <p:cNvPr name="TextBox 11" id="11"/>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2445054" y="7394755"/>
            <a:ext cx="4890107" cy="5122969"/>
          </a:xfrm>
          <a:custGeom>
            <a:avLst/>
            <a:gdLst/>
            <a:ahLst/>
            <a:cxnLst/>
            <a:rect r="r" b="b" t="t" l="l"/>
            <a:pathLst>
              <a:path h="5122969" w="4890107">
                <a:moveTo>
                  <a:pt x="0" y="0"/>
                </a:moveTo>
                <a:lnTo>
                  <a:pt x="4890108" y="0"/>
                </a:lnTo>
                <a:lnTo>
                  <a:pt x="4890108"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4"/>
            <a:stretch>
              <a:fillRect l="0" t="-7266" r="0" b="-16283"/>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981959" y="1957981"/>
            <a:ext cx="13982489" cy="5230663"/>
          </a:xfrm>
          <a:custGeom>
            <a:avLst/>
            <a:gdLst/>
            <a:ahLst/>
            <a:cxnLst/>
            <a:rect r="r" b="b" t="t" l="l"/>
            <a:pathLst>
              <a:path h="5230663" w="13982489">
                <a:moveTo>
                  <a:pt x="0" y="0"/>
                </a:moveTo>
                <a:lnTo>
                  <a:pt x="13982489" y="0"/>
                </a:lnTo>
                <a:lnTo>
                  <a:pt x="13982489" y="5230664"/>
                </a:lnTo>
                <a:lnTo>
                  <a:pt x="0" y="5230664"/>
                </a:lnTo>
                <a:lnTo>
                  <a:pt x="0" y="0"/>
                </a:lnTo>
                <a:close/>
              </a:path>
            </a:pathLst>
          </a:custGeom>
          <a:blipFill>
            <a:blip r:embed="rId7"/>
            <a:stretch>
              <a:fillRect l="0" t="0" r="0" b="0"/>
            </a:stretch>
          </a:blipFill>
        </p:spPr>
      </p:sp>
      <p:sp>
        <p:nvSpPr>
          <p:cNvPr name="Freeform 6" id="6"/>
          <p:cNvSpPr/>
          <p:nvPr/>
        </p:nvSpPr>
        <p:spPr>
          <a:xfrm flipH="true" flipV="true" rot="-7904774">
            <a:off x="-3235929" y="-2305943"/>
            <a:ext cx="6903951" cy="8110368"/>
          </a:xfrm>
          <a:custGeom>
            <a:avLst/>
            <a:gdLst/>
            <a:ahLst/>
            <a:cxnLst/>
            <a:rect r="r" b="b" t="t" l="l"/>
            <a:pathLst>
              <a:path h="8110368" w="6903951">
                <a:moveTo>
                  <a:pt x="6903951" y="8110368"/>
                </a:moveTo>
                <a:lnTo>
                  <a:pt x="0" y="8110368"/>
                </a:lnTo>
                <a:lnTo>
                  <a:pt x="0" y="0"/>
                </a:lnTo>
                <a:lnTo>
                  <a:pt x="6903951" y="0"/>
                </a:lnTo>
                <a:lnTo>
                  <a:pt x="6903951" y="811036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7573845" y="332623"/>
            <a:ext cx="3140311" cy="844551"/>
          </a:xfrm>
          <a:prstGeom prst="rect">
            <a:avLst/>
          </a:prstGeom>
        </p:spPr>
        <p:txBody>
          <a:bodyPr anchor="t" rtlCol="false" tIns="0" lIns="0" bIns="0" rIns="0">
            <a:spAutoFit/>
          </a:bodyPr>
          <a:lstStyle/>
          <a:p>
            <a:pPr algn="ctr">
              <a:lnSpc>
                <a:spcPts val="6999"/>
              </a:lnSpc>
            </a:pPr>
            <a:r>
              <a:rPr lang="en-US" sz="4999">
                <a:solidFill>
                  <a:srgbClr val="000000"/>
                </a:solidFill>
                <a:latin typeface="Inter Bold"/>
              </a:rPr>
              <a:t>ROI</a:t>
            </a:r>
          </a:p>
        </p:txBody>
      </p:sp>
      <p:sp>
        <p:nvSpPr>
          <p:cNvPr name="TextBox 9" id="9"/>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935846">
            <a:off x="-2770711" y="7725515"/>
            <a:ext cx="4890107" cy="5122969"/>
          </a:xfrm>
          <a:custGeom>
            <a:avLst/>
            <a:gdLst/>
            <a:ahLst/>
            <a:cxnLst/>
            <a:rect r="r" b="b" t="t" l="l"/>
            <a:pathLst>
              <a:path h="5122969" w="4890107">
                <a:moveTo>
                  <a:pt x="0" y="0"/>
                </a:moveTo>
                <a:lnTo>
                  <a:pt x="4890107" y="0"/>
                </a:lnTo>
                <a:lnTo>
                  <a:pt x="4890107" y="5122970"/>
                </a:lnTo>
                <a:lnTo>
                  <a:pt x="0" y="5122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4207415" y="2418836"/>
            <a:ext cx="4377355" cy="4213242"/>
            <a:chOff x="30480" y="591820"/>
            <a:chExt cx="12736830" cy="12259310"/>
          </a:xfrm>
        </p:grpSpPr>
        <p:sp>
          <p:nvSpPr>
            <p:cNvPr name="Freeform 7" id="7"/>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6"/>
              <a:stretch>
                <a:fillRect l="-243" t="-27719" r="243" b="-17451"/>
              </a:stretch>
            </a:blipFill>
          </p:spPr>
        </p:sp>
      </p:grpSp>
      <p:sp>
        <p:nvSpPr>
          <p:cNvPr name="Freeform 8" id="8"/>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7"/>
            <a:stretch>
              <a:fillRect l="0" t="-7266" r="0" b="-16283"/>
            </a:stretch>
          </a:blipFill>
        </p:spPr>
      </p:sp>
      <p:sp>
        <p:nvSpPr>
          <p:cNvPr name="Freeform 9" id="9"/>
          <p:cNvSpPr/>
          <p:nvPr/>
        </p:nvSpPr>
        <p:spPr>
          <a:xfrm flipH="false" flipV="false" rot="0">
            <a:off x="9667040" y="2842569"/>
            <a:ext cx="3688916" cy="3392577"/>
          </a:xfrm>
          <a:custGeom>
            <a:avLst/>
            <a:gdLst/>
            <a:ahLst/>
            <a:cxnLst/>
            <a:rect r="r" b="b" t="t" l="l"/>
            <a:pathLst>
              <a:path h="3392577" w="3688916">
                <a:moveTo>
                  <a:pt x="0" y="0"/>
                </a:moveTo>
                <a:lnTo>
                  <a:pt x="3688916" y="0"/>
                </a:lnTo>
                <a:lnTo>
                  <a:pt x="3688916" y="3392577"/>
                </a:lnTo>
                <a:lnTo>
                  <a:pt x="0" y="3392577"/>
                </a:lnTo>
                <a:lnTo>
                  <a:pt x="0" y="0"/>
                </a:lnTo>
                <a:close/>
              </a:path>
            </a:pathLst>
          </a:custGeom>
          <a:blipFill>
            <a:blip r:embed="rId8"/>
            <a:stretch>
              <a:fillRect l="0" t="0" r="0" b="0"/>
            </a:stretch>
          </a:blipFill>
        </p:spPr>
      </p:sp>
      <p:sp>
        <p:nvSpPr>
          <p:cNvPr name="TextBox 10" id="10"/>
          <p:cNvSpPr txBox="true"/>
          <p:nvPr/>
        </p:nvSpPr>
        <p:spPr>
          <a:xfrm rot="0">
            <a:off x="4400998" y="736678"/>
            <a:ext cx="9189181" cy="844550"/>
          </a:xfrm>
          <a:prstGeom prst="rect">
            <a:avLst/>
          </a:prstGeom>
        </p:spPr>
        <p:txBody>
          <a:bodyPr anchor="t" rtlCol="false" tIns="0" lIns="0" bIns="0" rIns="0">
            <a:spAutoFit/>
          </a:bodyPr>
          <a:lstStyle/>
          <a:p>
            <a:pPr algn="ctr">
              <a:lnSpc>
                <a:spcPts val="6999"/>
              </a:lnSpc>
            </a:pPr>
            <a:r>
              <a:rPr lang="en-US" sz="4999">
                <a:solidFill>
                  <a:srgbClr val="000000"/>
                </a:solidFill>
                <a:latin typeface="Inter Bold"/>
              </a:rPr>
              <a:t>Nuestro equipo.</a:t>
            </a:r>
          </a:p>
        </p:txBody>
      </p:sp>
      <p:grpSp>
        <p:nvGrpSpPr>
          <p:cNvPr name="Group 11" id="11"/>
          <p:cNvGrpSpPr/>
          <p:nvPr/>
        </p:nvGrpSpPr>
        <p:grpSpPr>
          <a:xfrm rot="0">
            <a:off x="3232005" y="7098803"/>
            <a:ext cx="5967800" cy="1019492"/>
            <a:chOff x="0" y="0"/>
            <a:chExt cx="7957067" cy="1359323"/>
          </a:xfrm>
        </p:grpSpPr>
        <p:sp>
          <p:nvSpPr>
            <p:cNvPr name="TextBox 12" id="12"/>
            <p:cNvSpPr txBox="true"/>
            <p:nvPr/>
          </p:nvSpPr>
          <p:spPr>
            <a:xfrm rot="0">
              <a:off x="0" y="661246"/>
              <a:ext cx="7957067" cy="698077"/>
            </a:xfrm>
            <a:prstGeom prst="rect">
              <a:avLst/>
            </a:prstGeom>
          </p:spPr>
          <p:txBody>
            <a:bodyPr anchor="t" rtlCol="false" tIns="0" lIns="0" bIns="0" rIns="0">
              <a:spAutoFit/>
            </a:bodyPr>
            <a:lstStyle/>
            <a:p>
              <a:pPr algn="ctr">
                <a:lnSpc>
                  <a:spcPts val="4480"/>
                </a:lnSpc>
              </a:pPr>
              <a:r>
                <a:rPr lang="en-US" sz="3200">
                  <a:solidFill>
                    <a:srgbClr val="545454"/>
                  </a:solidFill>
                  <a:latin typeface="Inter"/>
                </a:rPr>
                <a:t>Product Owner</a:t>
              </a:r>
            </a:p>
          </p:txBody>
        </p:sp>
        <p:sp>
          <p:nvSpPr>
            <p:cNvPr name="TextBox 13" id="13"/>
            <p:cNvSpPr txBox="true"/>
            <p:nvPr/>
          </p:nvSpPr>
          <p:spPr>
            <a:xfrm rot="0">
              <a:off x="0" y="-76200"/>
              <a:ext cx="7957067" cy="783166"/>
            </a:xfrm>
            <a:prstGeom prst="rect">
              <a:avLst/>
            </a:prstGeom>
          </p:spPr>
          <p:txBody>
            <a:bodyPr anchor="t" rtlCol="false" tIns="0" lIns="0" bIns="0" rIns="0">
              <a:spAutoFit/>
            </a:bodyPr>
            <a:lstStyle/>
            <a:p>
              <a:pPr algn="ctr">
                <a:lnSpc>
                  <a:spcPts val="4900"/>
                </a:lnSpc>
              </a:pPr>
              <a:r>
                <a:rPr lang="en-US" sz="3500">
                  <a:solidFill>
                    <a:srgbClr val="000000"/>
                  </a:solidFill>
                  <a:latin typeface="Inter"/>
                </a:rPr>
                <a:t>Juan Antonio Lijó Paz</a:t>
              </a:r>
            </a:p>
          </p:txBody>
        </p:sp>
      </p:grpSp>
      <p:grpSp>
        <p:nvGrpSpPr>
          <p:cNvPr name="Group 14" id="14"/>
          <p:cNvGrpSpPr/>
          <p:nvPr/>
        </p:nvGrpSpPr>
        <p:grpSpPr>
          <a:xfrm rot="0">
            <a:off x="8791372" y="7098803"/>
            <a:ext cx="5967800" cy="1019492"/>
            <a:chOff x="0" y="0"/>
            <a:chExt cx="7957067" cy="1359323"/>
          </a:xfrm>
        </p:grpSpPr>
        <p:sp>
          <p:nvSpPr>
            <p:cNvPr name="TextBox 15" id="15"/>
            <p:cNvSpPr txBox="true"/>
            <p:nvPr/>
          </p:nvSpPr>
          <p:spPr>
            <a:xfrm rot="0">
              <a:off x="0" y="661246"/>
              <a:ext cx="7957067" cy="698077"/>
            </a:xfrm>
            <a:prstGeom prst="rect">
              <a:avLst/>
            </a:prstGeom>
          </p:spPr>
          <p:txBody>
            <a:bodyPr anchor="t" rtlCol="false" tIns="0" lIns="0" bIns="0" rIns="0">
              <a:spAutoFit/>
            </a:bodyPr>
            <a:lstStyle/>
            <a:p>
              <a:pPr algn="ctr">
                <a:lnSpc>
                  <a:spcPts val="4480"/>
                </a:lnSpc>
              </a:pPr>
              <a:r>
                <a:rPr lang="en-US" sz="3200">
                  <a:solidFill>
                    <a:srgbClr val="545454"/>
                  </a:solidFill>
                  <a:latin typeface="Inter"/>
                </a:rPr>
                <a:t>Product Owner</a:t>
              </a:r>
            </a:p>
          </p:txBody>
        </p:sp>
        <p:sp>
          <p:nvSpPr>
            <p:cNvPr name="TextBox 16" id="16"/>
            <p:cNvSpPr txBox="true"/>
            <p:nvPr/>
          </p:nvSpPr>
          <p:spPr>
            <a:xfrm rot="0">
              <a:off x="0" y="-76200"/>
              <a:ext cx="7957067" cy="783166"/>
            </a:xfrm>
            <a:prstGeom prst="rect">
              <a:avLst/>
            </a:prstGeom>
          </p:spPr>
          <p:txBody>
            <a:bodyPr anchor="t" rtlCol="false" tIns="0" lIns="0" bIns="0" rIns="0">
              <a:spAutoFit/>
            </a:bodyPr>
            <a:lstStyle/>
            <a:p>
              <a:pPr algn="ctr">
                <a:lnSpc>
                  <a:spcPts val="4900"/>
                </a:lnSpc>
              </a:pPr>
              <a:r>
                <a:rPr lang="en-US" sz="3500">
                  <a:solidFill>
                    <a:srgbClr val="000000"/>
                  </a:solidFill>
                  <a:latin typeface="Inter"/>
                </a:rPr>
                <a:t>Émilie García Trouette</a:t>
              </a:r>
            </a:p>
          </p:txBody>
        </p:sp>
      </p:grpSp>
      <p:sp>
        <p:nvSpPr>
          <p:cNvPr name="TextBox 17" id="17"/>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935846">
            <a:off x="-2445054" y="7394755"/>
            <a:ext cx="4890107" cy="5122969"/>
          </a:xfrm>
          <a:custGeom>
            <a:avLst/>
            <a:gdLst/>
            <a:ahLst/>
            <a:cxnLst/>
            <a:rect r="r" b="b" t="t" l="l"/>
            <a:pathLst>
              <a:path h="5122969" w="4890107">
                <a:moveTo>
                  <a:pt x="0" y="0"/>
                </a:moveTo>
                <a:lnTo>
                  <a:pt x="4890108" y="0"/>
                </a:lnTo>
                <a:lnTo>
                  <a:pt x="4890108"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267355">
            <a:off x="479740" y="1674207"/>
            <a:ext cx="5942995" cy="4709824"/>
          </a:xfrm>
          <a:custGeom>
            <a:avLst/>
            <a:gdLst/>
            <a:ahLst/>
            <a:cxnLst/>
            <a:rect r="r" b="b" t="t" l="l"/>
            <a:pathLst>
              <a:path h="4709824" w="5942995">
                <a:moveTo>
                  <a:pt x="0" y="0"/>
                </a:moveTo>
                <a:lnTo>
                  <a:pt x="5942995" y="0"/>
                </a:lnTo>
                <a:lnTo>
                  <a:pt x="5942995" y="4709824"/>
                </a:lnTo>
                <a:lnTo>
                  <a:pt x="0" y="47098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a:grpSpLocks noChangeAspect="true"/>
          </p:cNvGrpSpPr>
          <p:nvPr/>
        </p:nvGrpSpPr>
        <p:grpSpPr>
          <a:xfrm rot="0">
            <a:off x="709381" y="1177173"/>
            <a:ext cx="5275067" cy="5077298"/>
            <a:chOff x="30480" y="591820"/>
            <a:chExt cx="12736830" cy="12259310"/>
          </a:xfrm>
        </p:grpSpPr>
        <p:sp>
          <p:nvSpPr>
            <p:cNvPr name="Freeform 8" id="8"/>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8"/>
              <a:stretch>
                <a:fillRect l="-243" t="-9431" r="243" b="837"/>
              </a:stretch>
            </a:blipFill>
          </p:spPr>
        </p:sp>
      </p:grpSp>
      <p:sp>
        <p:nvSpPr>
          <p:cNvPr name="Freeform 9" id="9"/>
          <p:cNvSpPr/>
          <p:nvPr/>
        </p:nvSpPr>
        <p:spPr>
          <a:xfrm flipH="false" flipV="false" rot="0">
            <a:off x="514621" y="8352900"/>
            <a:ext cx="6658014" cy="1473305"/>
          </a:xfrm>
          <a:custGeom>
            <a:avLst/>
            <a:gdLst/>
            <a:ahLst/>
            <a:cxnLst/>
            <a:rect r="r" b="b" t="t" l="l"/>
            <a:pathLst>
              <a:path h="1473305" w="6658014">
                <a:moveTo>
                  <a:pt x="0" y="0"/>
                </a:moveTo>
                <a:lnTo>
                  <a:pt x="6658014" y="0"/>
                </a:lnTo>
                <a:lnTo>
                  <a:pt x="6658014" y="1473305"/>
                </a:lnTo>
                <a:lnTo>
                  <a:pt x="0" y="1473305"/>
                </a:lnTo>
                <a:lnTo>
                  <a:pt x="0" y="0"/>
                </a:lnTo>
                <a:close/>
              </a:path>
            </a:pathLst>
          </a:custGeom>
          <a:blipFill>
            <a:blip r:embed="rId9"/>
            <a:stretch>
              <a:fillRect l="0" t="-7111" r="0" b="-13812"/>
            </a:stretch>
          </a:blipFill>
        </p:spPr>
      </p:sp>
      <p:sp>
        <p:nvSpPr>
          <p:cNvPr name="TextBox 10" id="10"/>
          <p:cNvSpPr txBox="true"/>
          <p:nvPr/>
        </p:nvSpPr>
        <p:spPr>
          <a:xfrm rot="0">
            <a:off x="514621" y="9788105"/>
            <a:ext cx="6524990"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
        <p:nvSpPr>
          <p:cNvPr name="TextBox 11" id="11"/>
          <p:cNvSpPr txBox="true"/>
          <p:nvPr/>
        </p:nvSpPr>
        <p:spPr>
          <a:xfrm rot="0">
            <a:off x="6142367" y="3767833"/>
            <a:ext cx="10744682" cy="2694185"/>
          </a:xfrm>
          <a:prstGeom prst="rect">
            <a:avLst/>
          </a:prstGeom>
        </p:spPr>
        <p:txBody>
          <a:bodyPr anchor="t" rtlCol="false" tIns="0" lIns="0" bIns="0" rIns="0">
            <a:spAutoFit/>
          </a:bodyPr>
          <a:lstStyle/>
          <a:p>
            <a:pPr algn="l" marL="659517" indent="-329759" lvl="1">
              <a:lnSpc>
                <a:spcPts val="4276"/>
              </a:lnSpc>
              <a:buFont typeface="Arial"/>
              <a:buChar char="•"/>
            </a:pPr>
            <a:r>
              <a:rPr lang="en-US" sz="3054" spc="79">
                <a:solidFill>
                  <a:srgbClr val="000000"/>
                </a:solidFill>
                <a:latin typeface="Inter"/>
              </a:rPr>
              <a:t>Una </a:t>
            </a:r>
            <a:r>
              <a:rPr lang="en-US" sz="3054" spc="79">
                <a:solidFill>
                  <a:srgbClr val="000000"/>
                </a:solidFill>
                <a:latin typeface="Inter Bold"/>
              </a:rPr>
              <a:t>herramienta </a:t>
            </a:r>
            <a:r>
              <a:rPr lang="en-US" sz="3054" spc="79">
                <a:solidFill>
                  <a:srgbClr val="000000"/>
                </a:solidFill>
                <a:latin typeface="Inter"/>
              </a:rPr>
              <a:t>para los dermatólogos, </a:t>
            </a:r>
          </a:p>
          <a:p>
            <a:pPr algn="l">
              <a:lnSpc>
                <a:spcPts val="4276"/>
              </a:lnSpc>
            </a:pPr>
            <a:r>
              <a:rPr lang="en-US" sz="3054" spc="79">
                <a:solidFill>
                  <a:srgbClr val="000000"/>
                </a:solidFill>
                <a:latin typeface="Inter"/>
              </a:rPr>
              <a:t>para obtener una </a:t>
            </a:r>
            <a:r>
              <a:rPr lang="en-US" sz="3054" spc="79">
                <a:solidFill>
                  <a:srgbClr val="000000"/>
                </a:solidFill>
                <a:latin typeface="Inter Bold"/>
              </a:rPr>
              <a:t>fuente de ingresos extra</a:t>
            </a:r>
            <a:r>
              <a:rPr lang="en-US" sz="3054" spc="79">
                <a:solidFill>
                  <a:srgbClr val="000000"/>
                </a:solidFill>
                <a:latin typeface="Inter"/>
              </a:rPr>
              <a:t> por su diagnósticos personalizados y recomendaciones de cosmética sobre </a:t>
            </a:r>
            <a:r>
              <a:rPr lang="en-US" sz="3054" spc="79">
                <a:solidFill>
                  <a:srgbClr val="000000"/>
                </a:solidFill>
                <a:latin typeface="Inter Bold"/>
              </a:rPr>
              <a:t>cuidado de la piel</a:t>
            </a:r>
            <a:r>
              <a:rPr lang="en-US" sz="3054" spc="79">
                <a:solidFill>
                  <a:srgbClr val="000000"/>
                </a:solidFill>
                <a:latin typeface="Inter"/>
              </a:rPr>
              <a:t> y </a:t>
            </a:r>
            <a:r>
              <a:rPr lang="en-US" sz="3054" spc="79">
                <a:solidFill>
                  <a:srgbClr val="000000"/>
                </a:solidFill>
                <a:latin typeface="Inter Bold"/>
              </a:rPr>
              <a:t>el cabello </a:t>
            </a:r>
            <a:r>
              <a:rPr lang="en-US" sz="3054" spc="79">
                <a:solidFill>
                  <a:srgbClr val="000000"/>
                </a:solidFill>
                <a:latin typeface="Inter"/>
              </a:rPr>
              <a:t>a sus pacientes.</a:t>
            </a:r>
          </a:p>
        </p:txBody>
      </p:sp>
      <p:sp>
        <p:nvSpPr>
          <p:cNvPr name="TextBox 12" id="12"/>
          <p:cNvSpPr txBox="true"/>
          <p:nvPr/>
        </p:nvSpPr>
        <p:spPr>
          <a:xfrm rot="0">
            <a:off x="6142367" y="1677117"/>
            <a:ext cx="10067919" cy="985237"/>
          </a:xfrm>
          <a:prstGeom prst="rect">
            <a:avLst/>
          </a:prstGeom>
        </p:spPr>
        <p:txBody>
          <a:bodyPr anchor="t" rtlCol="false" tIns="0" lIns="0" bIns="0" rIns="0">
            <a:spAutoFit/>
          </a:bodyPr>
          <a:lstStyle/>
          <a:p>
            <a:pPr algn="ctr">
              <a:lnSpc>
                <a:spcPts val="8153"/>
              </a:lnSpc>
              <a:spcBef>
                <a:spcPct val="0"/>
              </a:spcBef>
            </a:pPr>
            <a:r>
              <a:rPr lang="en-US" sz="5823" spc="151">
                <a:solidFill>
                  <a:srgbClr val="000000"/>
                </a:solidFill>
                <a:latin typeface="Inter Bold"/>
              </a:rPr>
              <a:t>Qué es Theskiplan: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935846">
            <a:off x="-2445054" y="7394755"/>
            <a:ext cx="4890107" cy="5122969"/>
          </a:xfrm>
          <a:custGeom>
            <a:avLst/>
            <a:gdLst/>
            <a:ahLst/>
            <a:cxnLst/>
            <a:rect r="r" b="b" t="t" l="l"/>
            <a:pathLst>
              <a:path h="5122969" w="4890107">
                <a:moveTo>
                  <a:pt x="0" y="0"/>
                </a:moveTo>
                <a:lnTo>
                  <a:pt x="4890108" y="0"/>
                </a:lnTo>
                <a:lnTo>
                  <a:pt x="4890108"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770836" y="4322895"/>
            <a:ext cx="8718149" cy="2559558"/>
          </a:xfrm>
          <a:prstGeom prst="rect">
            <a:avLst/>
          </a:prstGeom>
        </p:spPr>
        <p:txBody>
          <a:bodyPr anchor="t" rtlCol="false" tIns="0" lIns="0" bIns="0" rIns="0">
            <a:spAutoFit/>
          </a:bodyPr>
          <a:lstStyle/>
          <a:p>
            <a:pPr algn="ctr">
              <a:lnSpc>
                <a:spcPts val="9936"/>
              </a:lnSpc>
            </a:pPr>
            <a:r>
              <a:rPr lang="en-US" sz="9200">
                <a:solidFill>
                  <a:srgbClr val="545454"/>
                </a:solidFill>
                <a:latin typeface="Lazydog"/>
              </a:rPr>
              <a:t>GRACIAS POR TODO</a:t>
            </a:r>
          </a:p>
        </p:txBody>
      </p:sp>
      <p:sp>
        <p:nvSpPr>
          <p:cNvPr name="TextBox 7" id="7"/>
          <p:cNvSpPr txBox="true"/>
          <p:nvPr/>
        </p:nvSpPr>
        <p:spPr>
          <a:xfrm rot="0">
            <a:off x="4784926" y="8470265"/>
            <a:ext cx="8718149" cy="788035"/>
          </a:xfrm>
          <a:prstGeom prst="rect">
            <a:avLst/>
          </a:prstGeom>
        </p:spPr>
        <p:txBody>
          <a:bodyPr anchor="t" rtlCol="false" tIns="0" lIns="0" bIns="0" rIns="0">
            <a:spAutoFit/>
          </a:bodyPr>
          <a:lstStyle/>
          <a:p>
            <a:pPr algn="ctr">
              <a:lnSpc>
                <a:spcPts val="6439"/>
              </a:lnSpc>
            </a:pPr>
            <a:r>
              <a:rPr lang="en-US" sz="4600">
                <a:solidFill>
                  <a:srgbClr val="545454"/>
                </a:solidFill>
                <a:latin typeface="Lazydog"/>
              </a:rPr>
              <a:t>+34 618648054</a:t>
            </a:r>
          </a:p>
        </p:txBody>
      </p:sp>
      <p:sp>
        <p:nvSpPr>
          <p:cNvPr name="Freeform 8" id="8"/>
          <p:cNvSpPr/>
          <p:nvPr/>
        </p:nvSpPr>
        <p:spPr>
          <a:xfrm flipH="false" flipV="false" rot="0">
            <a:off x="5814993" y="690087"/>
            <a:ext cx="6658014" cy="1572027"/>
          </a:xfrm>
          <a:custGeom>
            <a:avLst/>
            <a:gdLst/>
            <a:ahLst/>
            <a:cxnLst/>
            <a:rect r="r" b="b" t="t" l="l"/>
            <a:pathLst>
              <a:path h="1572027" w="6658014">
                <a:moveTo>
                  <a:pt x="0" y="0"/>
                </a:moveTo>
                <a:lnTo>
                  <a:pt x="6658014" y="0"/>
                </a:lnTo>
                <a:lnTo>
                  <a:pt x="6658014" y="1572027"/>
                </a:lnTo>
                <a:lnTo>
                  <a:pt x="0" y="1572027"/>
                </a:lnTo>
                <a:lnTo>
                  <a:pt x="0" y="0"/>
                </a:lnTo>
                <a:close/>
              </a:path>
            </a:pathLst>
          </a:custGeom>
          <a:blipFill>
            <a:blip r:embed="rId6"/>
            <a:stretch>
              <a:fillRect l="0" t="-6665" r="0" b="-6665"/>
            </a:stretch>
          </a:blipFill>
        </p:spPr>
      </p:sp>
      <p:sp>
        <p:nvSpPr>
          <p:cNvPr name="TextBox 9" id="9"/>
          <p:cNvSpPr txBox="true"/>
          <p:nvPr/>
        </p:nvSpPr>
        <p:spPr>
          <a:xfrm rot="0">
            <a:off x="5814993" y="2224014"/>
            <a:ext cx="6658014" cy="320569"/>
          </a:xfrm>
          <a:prstGeom prst="rect">
            <a:avLst/>
          </a:prstGeom>
        </p:spPr>
        <p:txBody>
          <a:bodyPr anchor="t" rtlCol="false" tIns="0" lIns="0" bIns="0" rIns="0">
            <a:spAutoFit/>
          </a:bodyPr>
          <a:lstStyle/>
          <a:p>
            <a:pPr algn="ctr">
              <a:lnSpc>
                <a:spcPts val="2628"/>
              </a:lnSpc>
            </a:pPr>
            <a:r>
              <a:rPr lang="en-US" sz="1877" spc="1502">
                <a:solidFill>
                  <a:srgbClr val="000000"/>
                </a:solidFill>
                <a:latin typeface="Montserrat Medium"/>
              </a:rPr>
              <a:t>BY DERMATOLOGISTS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935846">
            <a:off x="-2445054" y="7394755"/>
            <a:ext cx="4890107" cy="5122969"/>
          </a:xfrm>
          <a:custGeom>
            <a:avLst/>
            <a:gdLst/>
            <a:ahLst/>
            <a:cxnLst/>
            <a:rect r="r" b="b" t="t" l="l"/>
            <a:pathLst>
              <a:path h="5122969" w="4890107">
                <a:moveTo>
                  <a:pt x="0" y="0"/>
                </a:moveTo>
                <a:lnTo>
                  <a:pt x="4890108" y="0"/>
                </a:lnTo>
                <a:lnTo>
                  <a:pt x="4890108"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267355">
            <a:off x="262828" y="2306453"/>
            <a:ext cx="7159740" cy="5674094"/>
          </a:xfrm>
          <a:custGeom>
            <a:avLst/>
            <a:gdLst/>
            <a:ahLst/>
            <a:cxnLst/>
            <a:rect r="r" b="b" t="t" l="l"/>
            <a:pathLst>
              <a:path h="5674094" w="7159740">
                <a:moveTo>
                  <a:pt x="0" y="0"/>
                </a:moveTo>
                <a:lnTo>
                  <a:pt x="7159740" y="0"/>
                </a:lnTo>
                <a:lnTo>
                  <a:pt x="7159740" y="5674094"/>
                </a:lnTo>
                <a:lnTo>
                  <a:pt x="0" y="5674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a:grpSpLocks noChangeAspect="true"/>
          </p:cNvGrpSpPr>
          <p:nvPr/>
        </p:nvGrpSpPr>
        <p:grpSpPr>
          <a:xfrm rot="0">
            <a:off x="741579" y="1916058"/>
            <a:ext cx="6202237" cy="6202237"/>
            <a:chOff x="0" y="0"/>
            <a:chExt cx="12700000" cy="12700000"/>
          </a:xfrm>
        </p:grpSpPr>
        <p:sp>
          <p:nvSpPr>
            <p:cNvPr name="Freeform 8" id="8"/>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8"/>
              <a:stretch>
                <a:fillRect l="-50268" t="0" r="-50268" b="0"/>
              </a:stretch>
            </a:blipFill>
          </p:spPr>
        </p:sp>
      </p:grpSp>
      <p:sp>
        <p:nvSpPr>
          <p:cNvPr name="Freeform 9" id="9"/>
          <p:cNvSpPr/>
          <p:nvPr/>
        </p:nvSpPr>
        <p:spPr>
          <a:xfrm flipH="true" flipV="true" rot="-9568801">
            <a:off x="-3705935" y="-21984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9"/>
            <a:stretch>
              <a:fillRect l="0" t="-7266" r="0" b="-16283"/>
            </a:stretch>
          </a:blipFill>
        </p:spPr>
      </p:sp>
      <p:sp>
        <p:nvSpPr>
          <p:cNvPr name="TextBox 11" id="11"/>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
        <p:nvSpPr>
          <p:cNvPr name="TextBox 12" id="12"/>
          <p:cNvSpPr txBox="true"/>
          <p:nvPr/>
        </p:nvSpPr>
        <p:spPr>
          <a:xfrm rot="0">
            <a:off x="7267519" y="1238250"/>
            <a:ext cx="9350449" cy="1903731"/>
          </a:xfrm>
          <a:prstGeom prst="rect">
            <a:avLst/>
          </a:prstGeom>
        </p:spPr>
        <p:txBody>
          <a:bodyPr anchor="t" rtlCol="false" tIns="0" lIns="0" bIns="0" rIns="0">
            <a:spAutoFit/>
          </a:bodyPr>
          <a:lstStyle/>
          <a:p>
            <a:pPr algn="ctr">
              <a:lnSpc>
                <a:spcPts val="3700"/>
              </a:lnSpc>
            </a:pPr>
            <a:r>
              <a:rPr lang="en-US" sz="3700" spc="-296">
                <a:solidFill>
                  <a:srgbClr val="000000"/>
                </a:solidFill>
                <a:latin typeface="Inter Bold"/>
              </a:rPr>
              <a:t>The Skin Plan es una plataforma en la que los dermatólogos guían al paciente en el consumo de productos dermo-cosméticos (medical-grade cosmetics).</a:t>
            </a:r>
          </a:p>
        </p:txBody>
      </p:sp>
      <p:sp>
        <p:nvSpPr>
          <p:cNvPr name="TextBox 13" id="13"/>
          <p:cNvSpPr txBox="true"/>
          <p:nvPr/>
        </p:nvSpPr>
        <p:spPr>
          <a:xfrm rot="0">
            <a:off x="7511453" y="3897743"/>
            <a:ext cx="8862583" cy="6179707"/>
          </a:xfrm>
          <a:prstGeom prst="rect">
            <a:avLst/>
          </a:prstGeom>
        </p:spPr>
        <p:txBody>
          <a:bodyPr anchor="t" rtlCol="false" tIns="0" lIns="0" bIns="0" rIns="0">
            <a:spAutoFit/>
          </a:bodyPr>
          <a:lstStyle/>
          <a:p>
            <a:pPr algn="l">
              <a:lnSpc>
                <a:spcPts val="2841"/>
              </a:lnSpc>
            </a:pPr>
          </a:p>
          <a:p>
            <a:pPr algn="l">
              <a:lnSpc>
                <a:spcPts val="2999"/>
              </a:lnSpc>
            </a:pPr>
            <a:r>
              <a:rPr lang="en-US" sz="2999">
                <a:solidFill>
                  <a:srgbClr val="000000"/>
                </a:solidFill>
                <a:latin typeface="Inter"/>
              </a:rPr>
              <a:t>      </a:t>
            </a:r>
            <a:r>
              <a:rPr lang="en-US" sz="2999">
                <a:solidFill>
                  <a:srgbClr val="000000"/>
                </a:solidFill>
                <a:latin typeface="Inter Bold"/>
              </a:rPr>
              <a:t>    Funcionalidades existentes :</a:t>
            </a:r>
          </a:p>
          <a:p>
            <a:pPr algn="l">
              <a:lnSpc>
                <a:spcPts val="2799"/>
              </a:lnSpc>
            </a:pPr>
          </a:p>
          <a:p>
            <a:pPr algn="l" marL="582928" indent="-291464" lvl="1">
              <a:lnSpc>
                <a:spcPts val="2699"/>
              </a:lnSpc>
              <a:buFont typeface="Arial"/>
              <a:buChar char="•"/>
            </a:pPr>
            <a:r>
              <a:rPr lang="en-US" sz="2699">
                <a:solidFill>
                  <a:srgbClr val="000000"/>
                </a:solidFill>
                <a:latin typeface="Inter"/>
              </a:rPr>
              <a:t> Pueden </a:t>
            </a:r>
            <a:r>
              <a:rPr lang="en-US" sz="2699">
                <a:solidFill>
                  <a:srgbClr val="000000"/>
                </a:solidFill>
                <a:latin typeface="Inter Bold"/>
              </a:rPr>
              <a:t>diagnosticar telemáticamente</a:t>
            </a:r>
            <a:r>
              <a:rPr lang="en-US" sz="2699">
                <a:solidFill>
                  <a:srgbClr val="000000"/>
                </a:solidFill>
                <a:latin typeface="Inter"/>
              </a:rPr>
              <a:t> a medida sus productos de cosmética de forma agnóstica según la necesidad de cada paciente que solicite el plan personalizado.</a:t>
            </a:r>
          </a:p>
          <a:p>
            <a:pPr algn="l">
              <a:lnSpc>
                <a:spcPts val="2699"/>
              </a:lnSpc>
            </a:pPr>
          </a:p>
          <a:p>
            <a:pPr algn="l">
              <a:lnSpc>
                <a:spcPts val="2699"/>
              </a:lnSpc>
            </a:pPr>
          </a:p>
          <a:p>
            <a:pPr algn="l" marL="582928" indent="-291464" lvl="1">
              <a:lnSpc>
                <a:spcPts val="2699"/>
              </a:lnSpc>
              <a:buFont typeface="Arial"/>
              <a:buChar char="•"/>
            </a:pPr>
            <a:r>
              <a:rPr lang="en-US" sz="2699">
                <a:solidFill>
                  <a:srgbClr val="000000"/>
                </a:solidFill>
                <a:latin typeface="Inter"/>
              </a:rPr>
              <a:t> Desde su consulta también pueden </a:t>
            </a:r>
            <a:r>
              <a:rPr lang="en-US" sz="2699">
                <a:solidFill>
                  <a:srgbClr val="000000"/>
                </a:solidFill>
                <a:latin typeface="Inter"/>
              </a:rPr>
              <a:t>crear las recomendaciones a medida se le entrega al paciente una </a:t>
            </a:r>
            <a:r>
              <a:rPr lang="en-US" sz="2699">
                <a:solidFill>
                  <a:srgbClr val="000000"/>
                </a:solidFill>
                <a:latin typeface="Inter Bold"/>
              </a:rPr>
              <a:t>tarjeta QR</a:t>
            </a:r>
            <a:r>
              <a:rPr lang="en-US" sz="2699">
                <a:solidFill>
                  <a:srgbClr val="000000"/>
                </a:solidFill>
                <a:latin typeface="Inter"/>
              </a:rPr>
              <a:t> que le da acceso al carrito de la web del dermatólogo o enviando al paciente por email el acceso al carrito con  el listado de todo lo que necesita.</a:t>
            </a:r>
          </a:p>
          <a:p>
            <a:pPr algn="l">
              <a:lnSpc>
                <a:spcPts val="2799"/>
              </a:lnSpc>
            </a:pPr>
          </a:p>
          <a:p>
            <a:pPr algn="l">
              <a:lnSpc>
                <a:spcPts val="2799"/>
              </a:lnSpc>
            </a:pPr>
          </a:p>
          <a:p>
            <a:pPr algn="l">
              <a:lnSpc>
                <a:spcPts val="29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51833" y="0"/>
            <a:ext cx="8936167" cy="10216309"/>
          </a:xfrm>
          <a:custGeom>
            <a:avLst/>
            <a:gdLst/>
            <a:ahLst/>
            <a:cxnLst/>
            <a:rect r="r" b="b" t="t" l="l"/>
            <a:pathLst>
              <a:path h="10216309" w="8936167">
                <a:moveTo>
                  <a:pt x="0" y="0"/>
                </a:moveTo>
                <a:lnTo>
                  <a:pt x="8936167" y="0"/>
                </a:lnTo>
                <a:lnTo>
                  <a:pt x="8936167" y="10216309"/>
                </a:lnTo>
                <a:lnTo>
                  <a:pt x="0" y="10216309"/>
                </a:lnTo>
                <a:lnTo>
                  <a:pt x="0" y="0"/>
                </a:lnTo>
                <a:close/>
              </a:path>
            </a:pathLst>
          </a:custGeom>
          <a:blipFill>
            <a:blip r:embed="rId4"/>
            <a:stretch>
              <a:fillRect l="-27727" t="0" r="-43760" b="0"/>
            </a:stretch>
          </a:blipFill>
        </p:spPr>
      </p:sp>
      <p:sp>
        <p:nvSpPr>
          <p:cNvPr name="Freeform 4" id="4"/>
          <p:cNvSpPr/>
          <p:nvPr/>
        </p:nvSpPr>
        <p:spPr>
          <a:xfrm flipH="false" flipV="false" rot="4935846">
            <a:off x="-2445054" y="7394755"/>
            <a:ext cx="4890107" cy="5122969"/>
          </a:xfrm>
          <a:custGeom>
            <a:avLst/>
            <a:gdLst/>
            <a:ahLst/>
            <a:cxnLst/>
            <a:rect r="r" b="b" t="t" l="l"/>
            <a:pathLst>
              <a:path h="5122969" w="4890107">
                <a:moveTo>
                  <a:pt x="0" y="0"/>
                </a:moveTo>
                <a:lnTo>
                  <a:pt x="4890108" y="0"/>
                </a:lnTo>
                <a:lnTo>
                  <a:pt x="4890108"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true" rot="-9568801">
            <a:off x="-4307454" y="-2202359"/>
            <a:ext cx="5753655" cy="6759066"/>
          </a:xfrm>
          <a:custGeom>
            <a:avLst/>
            <a:gdLst/>
            <a:ahLst/>
            <a:cxnLst/>
            <a:rect r="r" b="b" t="t" l="l"/>
            <a:pathLst>
              <a:path h="6759066" w="5753655">
                <a:moveTo>
                  <a:pt x="5753654" y="6759065"/>
                </a:moveTo>
                <a:lnTo>
                  <a:pt x="0" y="6759065"/>
                </a:lnTo>
                <a:lnTo>
                  <a:pt x="0" y="0"/>
                </a:lnTo>
                <a:lnTo>
                  <a:pt x="5753654" y="0"/>
                </a:lnTo>
                <a:lnTo>
                  <a:pt x="5753654" y="6759065"/>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327193" y="4156610"/>
            <a:ext cx="8675918" cy="3215640"/>
          </a:xfrm>
          <a:prstGeom prst="rect">
            <a:avLst/>
          </a:prstGeom>
        </p:spPr>
        <p:txBody>
          <a:bodyPr anchor="t" rtlCol="false" tIns="0" lIns="0" bIns="0" rIns="0">
            <a:spAutoFit/>
          </a:bodyPr>
          <a:lstStyle/>
          <a:p>
            <a:pPr algn="just">
              <a:lnSpc>
                <a:spcPts val="3000"/>
              </a:lnSpc>
            </a:pPr>
            <a:r>
              <a:rPr lang="en-US" sz="3000">
                <a:solidFill>
                  <a:srgbClr val="000000"/>
                </a:solidFill>
                <a:latin typeface="Inter Bold"/>
              </a:rPr>
              <a:t>        Funcionalidades existentes : </a:t>
            </a:r>
          </a:p>
          <a:p>
            <a:pPr algn="just">
              <a:lnSpc>
                <a:spcPts val="3000"/>
              </a:lnSpc>
            </a:pPr>
          </a:p>
          <a:p>
            <a:pPr algn="just">
              <a:lnSpc>
                <a:spcPts val="3062"/>
              </a:lnSpc>
            </a:pPr>
          </a:p>
          <a:p>
            <a:pPr algn="just" marL="582930" indent="-291465" lvl="1">
              <a:lnSpc>
                <a:spcPts val="2700"/>
              </a:lnSpc>
              <a:buFont typeface="Arial"/>
              <a:buChar char="•"/>
            </a:pPr>
            <a:r>
              <a:rPr lang="en-US" sz="2700">
                <a:solidFill>
                  <a:srgbClr val="000000"/>
                </a:solidFill>
                <a:latin typeface="Inter Bold"/>
              </a:rPr>
              <a:t>Envío </a:t>
            </a:r>
            <a:r>
              <a:rPr lang="en-US" sz="2700">
                <a:solidFill>
                  <a:srgbClr val="000000"/>
                </a:solidFill>
                <a:latin typeface="Inter"/>
              </a:rPr>
              <a:t>de los productos a casa.</a:t>
            </a:r>
          </a:p>
          <a:p>
            <a:pPr algn="just">
              <a:lnSpc>
                <a:spcPts val="2700"/>
              </a:lnSpc>
            </a:pPr>
          </a:p>
          <a:p>
            <a:pPr algn="l" marL="582930" indent="-291465" lvl="1">
              <a:lnSpc>
                <a:spcPts val="2700"/>
              </a:lnSpc>
              <a:buFont typeface="Arial"/>
              <a:buChar char="•"/>
            </a:pPr>
            <a:r>
              <a:rPr lang="en-US" sz="2700">
                <a:solidFill>
                  <a:srgbClr val="000000"/>
                </a:solidFill>
                <a:latin typeface="Inter Bold"/>
              </a:rPr>
              <a:t>Revisión</a:t>
            </a:r>
            <a:r>
              <a:rPr lang="en-US" sz="2700">
                <a:solidFill>
                  <a:srgbClr val="000000"/>
                </a:solidFill>
                <a:latin typeface="Inter"/>
              </a:rPr>
              <a:t> de seguimientos </a:t>
            </a:r>
            <a:r>
              <a:rPr lang="en-US" sz="2700">
                <a:solidFill>
                  <a:srgbClr val="000000"/>
                </a:solidFill>
                <a:latin typeface="Inter Bold"/>
              </a:rPr>
              <a:t>gratuita</a:t>
            </a:r>
            <a:r>
              <a:rPr lang="en-US" sz="2700">
                <a:solidFill>
                  <a:srgbClr val="000000"/>
                </a:solidFill>
                <a:latin typeface="Inter"/>
              </a:rPr>
              <a:t> por el dermatólogo a las 6 semanas por la compra de productos.</a:t>
            </a:r>
          </a:p>
          <a:p>
            <a:pPr algn="just">
              <a:lnSpc>
                <a:spcPts val="2700"/>
              </a:lnSpc>
            </a:pPr>
          </a:p>
        </p:txBody>
      </p:sp>
      <p:sp>
        <p:nvSpPr>
          <p:cNvPr name="TextBox 9" id="9"/>
          <p:cNvSpPr txBox="true"/>
          <p:nvPr/>
        </p:nvSpPr>
        <p:spPr>
          <a:xfrm rot="0">
            <a:off x="10807328" y="8181747"/>
            <a:ext cx="5917103" cy="1076553"/>
          </a:xfrm>
          <a:prstGeom prst="rect">
            <a:avLst/>
          </a:prstGeom>
        </p:spPr>
        <p:txBody>
          <a:bodyPr anchor="t" rtlCol="false" tIns="0" lIns="0" bIns="0" rIns="0">
            <a:spAutoFit/>
          </a:bodyPr>
          <a:lstStyle/>
          <a:p>
            <a:pPr algn="ctr">
              <a:lnSpc>
                <a:spcPts val="4159"/>
              </a:lnSpc>
            </a:pPr>
            <a:r>
              <a:rPr lang="en-US" sz="4159" spc="-253">
                <a:solidFill>
                  <a:srgbClr val="0110DD"/>
                </a:solidFill>
                <a:latin typeface="Inter Bold"/>
              </a:rPr>
              <a:t>Tu piel se cuida con ciencia, no con modas</a:t>
            </a:r>
          </a:p>
        </p:txBody>
      </p:sp>
      <p:sp>
        <p:nvSpPr>
          <p:cNvPr name="Freeform 10" id="10"/>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7"/>
            <a:stretch>
              <a:fillRect l="0" t="-7266" r="0" b="-16283"/>
            </a:stretch>
          </a:blipFill>
        </p:spPr>
      </p:sp>
      <p:sp>
        <p:nvSpPr>
          <p:cNvPr name="TextBox 11" id="11"/>
          <p:cNvSpPr txBox="true"/>
          <p:nvPr/>
        </p:nvSpPr>
        <p:spPr>
          <a:xfrm rot="0">
            <a:off x="381598" y="9988831"/>
            <a:ext cx="6658014"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
        <p:nvSpPr>
          <p:cNvPr name="TextBox 12" id="12"/>
          <p:cNvSpPr txBox="true"/>
          <p:nvPr/>
        </p:nvSpPr>
        <p:spPr>
          <a:xfrm rot="0">
            <a:off x="1327193" y="935557"/>
            <a:ext cx="9350449" cy="1903731"/>
          </a:xfrm>
          <a:prstGeom prst="rect">
            <a:avLst/>
          </a:prstGeom>
        </p:spPr>
        <p:txBody>
          <a:bodyPr anchor="t" rtlCol="false" tIns="0" lIns="0" bIns="0" rIns="0">
            <a:spAutoFit/>
          </a:bodyPr>
          <a:lstStyle/>
          <a:p>
            <a:pPr algn="ctr">
              <a:lnSpc>
                <a:spcPts val="3700"/>
              </a:lnSpc>
            </a:pPr>
            <a:r>
              <a:rPr lang="en-US" sz="3700" spc="-296">
                <a:solidFill>
                  <a:srgbClr val="000000"/>
                </a:solidFill>
                <a:latin typeface="Inter Bold"/>
              </a:rPr>
              <a:t>The Skin Plan es una plataforma en la que los dermatólogos guían al paciente en el consumo de productos dermo-cosméticos (medical-grade cosmetics).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935846">
            <a:off x="-2445054" y="7394755"/>
            <a:ext cx="4890107" cy="5122969"/>
          </a:xfrm>
          <a:custGeom>
            <a:avLst/>
            <a:gdLst/>
            <a:ahLst/>
            <a:cxnLst/>
            <a:rect r="r" b="b" t="t" l="l"/>
            <a:pathLst>
              <a:path h="5122969" w="4890107">
                <a:moveTo>
                  <a:pt x="0" y="0"/>
                </a:moveTo>
                <a:lnTo>
                  <a:pt x="4890108" y="0"/>
                </a:lnTo>
                <a:lnTo>
                  <a:pt x="4890108" y="5122969"/>
                </a:lnTo>
                <a:lnTo>
                  <a:pt x="0" y="512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267355">
            <a:off x="1677383" y="1901008"/>
            <a:ext cx="5182546" cy="4107168"/>
          </a:xfrm>
          <a:custGeom>
            <a:avLst/>
            <a:gdLst/>
            <a:ahLst/>
            <a:cxnLst/>
            <a:rect r="r" b="b" t="t" l="l"/>
            <a:pathLst>
              <a:path h="4107168" w="5182546">
                <a:moveTo>
                  <a:pt x="0" y="0"/>
                </a:moveTo>
                <a:lnTo>
                  <a:pt x="5182546" y="0"/>
                </a:lnTo>
                <a:lnTo>
                  <a:pt x="5182546" y="4107168"/>
                </a:lnTo>
                <a:lnTo>
                  <a:pt x="0" y="41071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a:grpSpLocks noChangeAspect="true"/>
          </p:cNvGrpSpPr>
          <p:nvPr/>
        </p:nvGrpSpPr>
        <p:grpSpPr>
          <a:xfrm rot="0">
            <a:off x="1508251" y="1591898"/>
            <a:ext cx="4636436" cy="4636436"/>
            <a:chOff x="0" y="0"/>
            <a:chExt cx="12700000" cy="12700000"/>
          </a:xfrm>
        </p:grpSpPr>
        <p:sp>
          <p:nvSpPr>
            <p:cNvPr name="Freeform 8" id="8"/>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8"/>
              <a:stretch>
                <a:fillRect l="-19612" t="0" r="-19612" b="0"/>
              </a:stretch>
            </a:blipFill>
          </p:spPr>
        </p:sp>
      </p:grpSp>
      <p:sp>
        <p:nvSpPr>
          <p:cNvPr name="Freeform 9" id="9"/>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9"/>
            <a:stretch>
              <a:fillRect l="0" t="-7266" r="0" b="-16283"/>
            </a:stretch>
          </a:blipFill>
        </p:spPr>
      </p:sp>
      <p:sp>
        <p:nvSpPr>
          <p:cNvPr name="TextBox 10" id="10"/>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
        <p:nvSpPr>
          <p:cNvPr name="TextBox 11" id="11"/>
          <p:cNvSpPr txBox="true"/>
          <p:nvPr/>
        </p:nvSpPr>
        <p:spPr>
          <a:xfrm rot="0">
            <a:off x="6472396" y="1095375"/>
            <a:ext cx="9350449" cy="1022986"/>
          </a:xfrm>
          <a:prstGeom prst="rect">
            <a:avLst/>
          </a:prstGeom>
        </p:spPr>
        <p:txBody>
          <a:bodyPr anchor="t" rtlCol="false" tIns="0" lIns="0" bIns="0" rIns="0">
            <a:spAutoFit/>
          </a:bodyPr>
          <a:lstStyle/>
          <a:p>
            <a:pPr algn="ctr">
              <a:lnSpc>
                <a:spcPts val="3900"/>
              </a:lnSpc>
            </a:pPr>
            <a:r>
              <a:rPr lang="en-US" sz="3900" spc="-312">
                <a:solidFill>
                  <a:srgbClr val="000000"/>
                </a:solidFill>
                <a:latin typeface="Inter Bold"/>
              </a:rPr>
              <a:t>Mejoras  para dar valor  al producto TheSkinPlan :</a:t>
            </a:r>
          </a:p>
        </p:txBody>
      </p:sp>
      <p:sp>
        <p:nvSpPr>
          <p:cNvPr name="TextBox 12" id="12"/>
          <p:cNvSpPr txBox="true"/>
          <p:nvPr/>
        </p:nvSpPr>
        <p:spPr>
          <a:xfrm rot="0">
            <a:off x="7162809" y="2504049"/>
            <a:ext cx="9350449" cy="6357620"/>
          </a:xfrm>
          <a:prstGeom prst="rect">
            <a:avLst/>
          </a:prstGeom>
        </p:spPr>
        <p:txBody>
          <a:bodyPr anchor="t" rtlCol="false" tIns="0" lIns="0" bIns="0" rIns="0">
            <a:spAutoFit/>
          </a:bodyPr>
          <a:lstStyle/>
          <a:p>
            <a:pPr algn="l" marL="604519" indent="-302260" lvl="1">
              <a:lnSpc>
                <a:spcPts val="2799"/>
              </a:lnSpc>
              <a:buFont typeface="Arial"/>
              <a:buChar char="•"/>
            </a:pPr>
            <a:r>
              <a:rPr lang="en-US" sz="2799" spc="-223">
                <a:solidFill>
                  <a:srgbClr val="000000"/>
                </a:solidFill>
                <a:latin typeface="Inter"/>
              </a:rPr>
              <a:t>Estamos agilizando y simplificando el circuito de trabajo de  los médicos  a través de  la plataforma.</a:t>
            </a:r>
          </a:p>
          <a:p>
            <a:pPr algn="l">
              <a:lnSpc>
                <a:spcPts val="2799"/>
              </a:lnSpc>
            </a:pPr>
          </a:p>
          <a:p>
            <a:pPr algn="l" marL="604519" indent="-302260" lvl="1">
              <a:lnSpc>
                <a:spcPts val="2799"/>
              </a:lnSpc>
              <a:buFont typeface="Arial"/>
              <a:buChar char="•"/>
            </a:pPr>
            <a:r>
              <a:rPr lang="en-US" sz="2799" spc="-223">
                <a:solidFill>
                  <a:srgbClr val="000000"/>
                </a:solidFill>
                <a:latin typeface="Inter"/>
              </a:rPr>
              <a:t>Mejorar  el diseño de  </a:t>
            </a:r>
            <a:r>
              <a:rPr lang="en-US" sz="2799" spc="-223">
                <a:solidFill>
                  <a:srgbClr val="000000"/>
                </a:solidFill>
                <a:latin typeface="Inter"/>
              </a:rPr>
              <a:t>la web para que sea mas atractiva y facilitar el acceso  a los pacientes nuevos que quieran solicitar un plan personalizado.</a:t>
            </a:r>
          </a:p>
          <a:p>
            <a:pPr algn="l">
              <a:lnSpc>
                <a:spcPts val="2799"/>
              </a:lnSpc>
            </a:pPr>
          </a:p>
          <a:p>
            <a:pPr algn="l" marL="604519" indent="-302260" lvl="1">
              <a:lnSpc>
                <a:spcPts val="2799"/>
              </a:lnSpc>
              <a:buFont typeface="Arial"/>
              <a:buChar char="•"/>
            </a:pPr>
            <a:r>
              <a:rPr lang="en-US" sz="2799" spc="-223">
                <a:solidFill>
                  <a:srgbClr val="000000"/>
                </a:solidFill>
                <a:latin typeface="Inter"/>
              </a:rPr>
              <a:t>Envío exprés (24 horas).</a:t>
            </a:r>
          </a:p>
          <a:p>
            <a:pPr algn="l">
              <a:lnSpc>
                <a:spcPts val="2799"/>
              </a:lnSpc>
            </a:pPr>
          </a:p>
          <a:p>
            <a:pPr algn="l" marL="604519" indent="-302260" lvl="1">
              <a:lnSpc>
                <a:spcPts val="2799"/>
              </a:lnSpc>
              <a:buFont typeface="Arial"/>
              <a:buChar char="•"/>
            </a:pPr>
            <a:r>
              <a:rPr lang="en-US" sz="2799" spc="-223">
                <a:solidFill>
                  <a:srgbClr val="000000"/>
                </a:solidFill>
                <a:latin typeface="Inter"/>
              </a:rPr>
              <a:t>Mejorar la estructura de la ficha de dermatólogos. </a:t>
            </a:r>
          </a:p>
          <a:p>
            <a:pPr algn="l">
              <a:lnSpc>
                <a:spcPts val="2799"/>
              </a:lnSpc>
            </a:pPr>
          </a:p>
          <a:p>
            <a:pPr algn="l" marL="604519" indent="-302260" lvl="1">
              <a:lnSpc>
                <a:spcPts val="2799"/>
              </a:lnSpc>
              <a:buFont typeface="Arial"/>
              <a:buChar char="•"/>
            </a:pPr>
            <a:r>
              <a:rPr lang="en-US" sz="2799" spc="-223">
                <a:solidFill>
                  <a:srgbClr val="000000"/>
                </a:solidFill>
                <a:latin typeface="Inter"/>
              </a:rPr>
              <a:t>Enlazar a la ficha del dermatólogo un área </a:t>
            </a:r>
            <a:r>
              <a:rPr lang="en-US" sz="2799" spc="-223">
                <a:solidFill>
                  <a:srgbClr val="000000"/>
                </a:solidFill>
                <a:latin typeface="Inter"/>
              </a:rPr>
              <a:t>de control  personalizada  con las tareas pendientes de solicitudes de plan personalizado.</a:t>
            </a:r>
          </a:p>
          <a:p>
            <a:pPr algn="l">
              <a:lnSpc>
                <a:spcPts val="2799"/>
              </a:lnSpc>
            </a:pPr>
          </a:p>
          <a:p>
            <a:pPr algn="l" marL="604519" indent="-302260" lvl="1">
              <a:lnSpc>
                <a:spcPts val="2799"/>
              </a:lnSpc>
              <a:buFont typeface="Arial"/>
              <a:buChar char="•"/>
            </a:pPr>
            <a:r>
              <a:rPr lang="en-US" sz="2799" spc="-223">
                <a:solidFill>
                  <a:srgbClr val="000000"/>
                </a:solidFill>
                <a:latin typeface="Inter"/>
              </a:rPr>
              <a:t>Definir  unos Packs de tratamientos  por el tipo de  diagnósticos para simplificar y agilizar el trabajo.</a:t>
            </a:r>
          </a:p>
          <a:p>
            <a:pPr algn="l">
              <a:lnSpc>
                <a:spcPts val="27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68801">
            <a:off x="16364502" y="3982035"/>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34903" y="1906891"/>
            <a:ext cx="16230600" cy="7497236"/>
            <a:chOff x="0" y="0"/>
            <a:chExt cx="3554646" cy="1641962"/>
          </a:xfrm>
        </p:grpSpPr>
        <p:sp>
          <p:nvSpPr>
            <p:cNvPr name="Freeform 5" id="5"/>
            <p:cNvSpPr/>
            <p:nvPr/>
          </p:nvSpPr>
          <p:spPr>
            <a:xfrm flipH="false" flipV="false" rot="0">
              <a:off x="0" y="0"/>
              <a:ext cx="3554646" cy="1641962"/>
            </a:xfrm>
            <a:custGeom>
              <a:avLst/>
              <a:gdLst/>
              <a:ahLst/>
              <a:cxnLst/>
              <a:rect r="r" b="b" t="t" l="l"/>
              <a:pathLst>
                <a:path h="1641962" w="3554646">
                  <a:moveTo>
                    <a:pt x="10017" y="0"/>
                  </a:moveTo>
                  <a:lnTo>
                    <a:pt x="3544629" y="0"/>
                  </a:lnTo>
                  <a:cubicBezTo>
                    <a:pt x="3547286" y="0"/>
                    <a:pt x="3549834" y="1055"/>
                    <a:pt x="3551712" y="2934"/>
                  </a:cubicBezTo>
                  <a:cubicBezTo>
                    <a:pt x="3553591" y="4812"/>
                    <a:pt x="3554646" y="7360"/>
                    <a:pt x="3554646" y="10017"/>
                  </a:cubicBezTo>
                  <a:lnTo>
                    <a:pt x="3554646" y="1631945"/>
                  </a:lnTo>
                  <a:cubicBezTo>
                    <a:pt x="3554646" y="1634601"/>
                    <a:pt x="3553591" y="1637149"/>
                    <a:pt x="3551712" y="1639028"/>
                  </a:cubicBezTo>
                  <a:cubicBezTo>
                    <a:pt x="3549834" y="1640906"/>
                    <a:pt x="3547286" y="1641962"/>
                    <a:pt x="3544629" y="1641962"/>
                  </a:cubicBezTo>
                  <a:lnTo>
                    <a:pt x="10017" y="1641962"/>
                  </a:lnTo>
                  <a:cubicBezTo>
                    <a:pt x="7360" y="1641962"/>
                    <a:pt x="4812" y="1640906"/>
                    <a:pt x="2934" y="1639028"/>
                  </a:cubicBezTo>
                  <a:cubicBezTo>
                    <a:pt x="1055" y="1637149"/>
                    <a:pt x="0" y="1634601"/>
                    <a:pt x="0" y="1631945"/>
                  </a:cubicBezTo>
                  <a:lnTo>
                    <a:pt x="0" y="10017"/>
                  </a:lnTo>
                  <a:cubicBezTo>
                    <a:pt x="0" y="7360"/>
                    <a:pt x="1055" y="4812"/>
                    <a:pt x="2934" y="2934"/>
                  </a:cubicBezTo>
                  <a:cubicBezTo>
                    <a:pt x="4812" y="1055"/>
                    <a:pt x="7360" y="0"/>
                    <a:pt x="10017" y="0"/>
                  </a:cubicBezTo>
                  <a:close/>
                </a:path>
              </a:pathLst>
            </a:custGeom>
            <a:solidFill>
              <a:srgbClr val="E4DFDA"/>
            </a:solidFill>
            <a:ln w="9525" cap="rnd">
              <a:solidFill>
                <a:srgbClr val="000000"/>
              </a:solidFill>
              <a:prstDash val="solid"/>
              <a:round/>
            </a:ln>
          </p:spPr>
        </p:sp>
        <p:sp>
          <p:nvSpPr>
            <p:cNvPr name="TextBox 6" id="6"/>
            <p:cNvSpPr txBox="true"/>
            <p:nvPr/>
          </p:nvSpPr>
          <p:spPr>
            <a:xfrm>
              <a:off x="0" y="-47625"/>
              <a:ext cx="3554646" cy="1689587"/>
            </a:xfrm>
            <a:prstGeom prst="rect">
              <a:avLst/>
            </a:prstGeom>
          </p:spPr>
          <p:txBody>
            <a:bodyPr anchor="ctr" rtlCol="false" tIns="50800" lIns="50800" bIns="50800" rIns="50800"/>
            <a:lstStyle/>
            <a:p>
              <a:pPr algn="l">
                <a:lnSpc>
                  <a:spcPts val="3220"/>
                </a:lnSpc>
                <a:spcBef>
                  <a:spcPct val="0"/>
                </a:spcBef>
              </a:pPr>
            </a:p>
          </p:txBody>
        </p:sp>
      </p:grpSp>
      <p:sp>
        <p:nvSpPr>
          <p:cNvPr name="AutoShape 7" id="7"/>
          <p:cNvSpPr/>
          <p:nvPr/>
        </p:nvSpPr>
        <p:spPr>
          <a:xfrm flipV="true">
            <a:off x="14288746" y="1906891"/>
            <a:ext cx="0" cy="5992109"/>
          </a:xfrm>
          <a:prstGeom prst="line">
            <a:avLst/>
          </a:prstGeom>
          <a:ln cap="flat" w="9525">
            <a:solidFill>
              <a:srgbClr val="72523B"/>
            </a:solidFill>
            <a:prstDash val="solid"/>
            <a:headEnd type="none" len="sm" w="sm"/>
            <a:tailEnd type="none" len="sm" w="sm"/>
          </a:ln>
        </p:spPr>
      </p:sp>
      <p:sp>
        <p:nvSpPr>
          <p:cNvPr name="AutoShape 8" id="8"/>
          <p:cNvSpPr/>
          <p:nvPr/>
        </p:nvSpPr>
        <p:spPr>
          <a:xfrm flipH="true">
            <a:off x="928008" y="7930465"/>
            <a:ext cx="16230600" cy="0"/>
          </a:xfrm>
          <a:prstGeom prst="line">
            <a:avLst/>
          </a:prstGeom>
          <a:ln cap="flat" w="9525">
            <a:solidFill>
              <a:srgbClr val="72523B"/>
            </a:solidFill>
            <a:prstDash val="solid"/>
            <a:headEnd type="none" len="sm" w="sm"/>
            <a:tailEnd type="none" len="sm" w="sm"/>
          </a:ln>
        </p:spPr>
      </p:sp>
      <p:sp>
        <p:nvSpPr>
          <p:cNvPr name="AutoShape 9" id="9"/>
          <p:cNvSpPr/>
          <p:nvPr/>
        </p:nvSpPr>
        <p:spPr>
          <a:xfrm flipH="true">
            <a:off x="4180405" y="4884350"/>
            <a:ext cx="3390956" cy="0"/>
          </a:xfrm>
          <a:prstGeom prst="line">
            <a:avLst/>
          </a:prstGeom>
          <a:ln cap="flat" w="9525">
            <a:solidFill>
              <a:srgbClr val="72523B"/>
            </a:solidFill>
            <a:prstDash val="solid"/>
            <a:headEnd type="none" len="sm" w="sm"/>
            <a:tailEnd type="none" len="sm" w="sm"/>
          </a:ln>
        </p:spPr>
      </p:sp>
      <p:sp>
        <p:nvSpPr>
          <p:cNvPr name="AutoShape 10" id="10"/>
          <p:cNvSpPr/>
          <p:nvPr/>
        </p:nvSpPr>
        <p:spPr>
          <a:xfrm flipH="true" flipV="true">
            <a:off x="10832381" y="4870063"/>
            <a:ext cx="3456365" cy="32883"/>
          </a:xfrm>
          <a:prstGeom prst="line">
            <a:avLst/>
          </a:prstGeom>
          <a:ln cap="flat" w="9525">
            <a:solidFill>
              <a:srgbClr val="72523B"/>
            </a:solidFill>
            <a:prstDash val="solid"/>
            <a:headEnd type="none" len="sm" w="sm"/>
            <a:tailEnd type="none" len="sm" w="sm"/>
          </a:ln>
        </p:spPr>
      </p:sp>
      <p:sp>
        <p:nvSpPr>
          <p:cNvPr name="Freeform 11" id="11"/>
          <p:cNvSpPr/>
          <p:nvPr/>
        </p:nvSpPr>
        <p:spPr>
          <a:xfrm flipH="false" flipV="false" rot="0">
            <a:off x="3475717" y="2209536"/>
            <a:ext cx="433538" cy="275888"/>
          </a:xfrm>
          <a:custGeom>
            <a:avLst/>
            <a:gdLst/>
            <a:ahLst/>
            <a:cxnLst/>
            <a:rect r="r" b="b" t="t" l="l"/>
            <a:pathLst>
              <a:path h="275888" w="433538">
                <a:moveTo>
                  <a:pt x="0" y="0"/>
                </a:moveTo>
                <a:lnTo>
                  <a:pt x="433538" y="0"/>
                </a:lnTo>
                <a:lnTo>
                  <a:pt x="433538" y="275888"/>
                </a:lnTo>
                <a:lnTo>
                  <a:pt x="0" y="2758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029157" y="2344158"/>
            <a:ext cx="306267" cy="282531"/>
          </a:xfrm>
          <a:custGeom>
            <a:avLst/>
            <a:gdLst/>
            <a:ahLst/>
            <a:cxnLst/>
            <a:rect r="r" b="b" t="t" l="l"/>
            <a:pathLst>
              <a:path h="282531" w="306267">
                <a:moveTo>
                  <a:pt x="0" y="0"/>
                </a:moveTo>
                <a:lnTo>
                  <a:pt x="306267" y="0"/>
                </a:lnTo>
                <a:lnTo>
                  <a:pt x="306267" y="282531"/>
                </a:lnTo>
                <a:lnTo>
                  <a:pt x="0" y="282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269631" y="2344158"/>
            <a:ext cx="317608" cy="304326"/>
          </a:xfrm>
          <a:custGeom>
            <a:avLst/>
            <a:gdLst/>
            <a:ahLst/>
            <a:cxnLst/>
            <a:rect r="r" b="b" t="t" l="l"/>
            <a:pathLst>
              <a:path h="304326" w="317608">
                <a:moveTo>
                  <a:pt x="0" y="0"/>
                </a:moveTo>
                <a:lnTo>
                  <a:pt x="317608" y="0"/>
                </a:lnTo>
                <a:lnTo>
                  <a:pt x="317608" y="304327"/>
                </a:lnTo>
                <a:lnTo>
                  <a:pt x="0" y="3043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2930675" y="5060662"/>
            <a:ext cx="442964" cy="224251"/>
          </a:xfrm>
          <a:custGeom>
            <a:avLst/>
            <a:gdLst/>
            <a:ahLst/>
            <a:cxnLst/>
            <a:rect r="r" b="b" t="t" l="l"/>
            <a:pathLst>
              <a:path h="224251" w="442964">
                <a:moveTo>
                  <a:pt x="0" y="0"/>
                </a:moveTo>
                <a:lnTo>
                  <a:pt x="442964" y="0"/>
                </a:lnTo>
                <a:lnTo>
                  <a:pt x="442964" y="224251"/>
                </a:lnTo>
                <a:lnTo>
                  <a:pt x="0" y="2242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7247435" y="8028705"/>
            <a:ext cx="352514" cy="352514"/>
          </a:xfrm>
          <a:custGeom>
            <a:avLst/>
            <a:gdLst/>
            <a:ahLst/>
            <a:cxnLst/>
            <a:rect r="r" b="b" t="t" l="l"/>
            <a:pathLst>
              <a:path h="352514" w="352514">
                <a:moveTo>
                  <a:pt x="0" y="0"/>
                </a:moveTo>
                <a:lnTo>
                  <a:pt x="352514" y="0"/>
                </a:lnTo>
                <a:lnTo>
                  <a:pt x="352514" y="352514"/>
                </a:lnTo>
                <a:lnTo>
                  <a:pt x="0" y="3525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13959633" y="8019180"/>
            <a:ext cx="357432" cy="362039"/>
          </a:xfrm>
          <a:custGeom>
            <a:avLst/>
            <a:gdLst/>
            <a:ahLst/>
            <a:cxnLst/>
            <a:rect r="r" b="b" t="t" l="l"/>
            <a:pathLst>
              <a:path h="362039" w="357432">
                <a:moveTo>
                  <a:pt x="0" y="0"/>
                </a:moveTo>
                <a:lnTo>
                  <a:pt x="357431" y="0"/>
                </a:lnTo>
                <a:lnTo>
                  <a:pt x="357431" y="362039"/>
                </a:lnTo>
                <a:lnTo>
                  <a:pt x="0" y="36203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13587000" y="2355056"/>
            <a:ext cx="282531" cy="282531"/>
          </a:xfrm>
          <a:custGeom>
            <a:avLst/>
            <a:gdLst/>
            <a:ahLst/>
            <a:cxnLst/>
            <a:rect r="r" b="b" t="t" l="l"/>
            <a:pathLst>
              <a:path h="282531" w="282531">
                <a:moveTo>
                  <a:pt x="0" y="0"/>
                </a:moveTo>
                <a:lnTo>
                  <a:pt x="282532" y="0"/>
                </a:lnTo>
                <a:lnTo>
                  <a:pt x="282532" y="282531"/>
                </a:lnTo>
                <a:lnTo>
                  <a:pt x="0" y="28253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6979714" y="5013720"/>
            <a:ext cx="339234" cy="291317"/>
          </a:xfrm>
          <a:custGeom>
            <a:avLst/>
            <a:gdLst/>
            <a:ahLst/>
            <a:cxnLst/>
            <a:rect r="r" b="b" t="t" l="l"/>
            <a:pathLst>
              <a:path h="291317" w="339234">
                <a:moveTo>
                  <a:pt x="0" y="0"/>
                </a:moveTo>
                <a:lnTo>
                  <a:pt x="339234" y="0"/>
                </a:lnTo>
                <a:lnTo>
                  <a:pt x="339234" y="291317"/>
                </a:lnTo>
                <a:lnTo>
                  <a:pt x="0" y="29131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9" id="19"/>
          <p:cNvSpPr txBox="true"/>
          <p:nvPr/>
        </p:nvSpPr>
        <p:spPr>
          <a:xfrm rot="0">
            <a:off x="1300296" y="2157232"/>
            <a:ext cx="1922709" cy="382270"/>
          </a:xfrm>
          <a:prstGeom prst="rect">
            <a:avLst/>
          </a:prstGeom>
        </p:spPr>
        <p:txBody>
          <a:bodyPr anchor="t" rtlCol="false" tIns="0" lIns="0" bIns="0" rIns="0">
            <a:spAutoFit/>
          </a:bodyPr>
          <a:lstStyle/>
          <a:p>
            <a:pPr algn="l" marL="0" indent="0" lvl="0">
              <a:lnSpc>
                <a:spcPts val="3080"/>
              </a:lnSpc>
              <a:spcBef>
                <a:spcPct val="0"/>
              </a:spcBef>
            </a:pPr>
            <a:r>
              <a:rPr lang="en-US" sz="2200" spc="57">
                <a:solidFill>
                  <a:srgbClr val="72523B"/>
                </a:solidFill>
                <a:latin typeface="Lazydog"/>
              </a:rPr>
              <a:t>Socios clave</a:t>
            </a:r>
          </a:p>
        </p:txBody>
      </p:sp>
      <p:sp>
        <p:nvSpPr>
          <p:cNvPr name="Freeform 20" id="20"/>
          <p:cNvSpPr/>
          <p:nvPr/>
        </p:nvSpPr>
        <p:spPr>
          <a:xfrm flipH="false" flipV="false" rot="4935846">
            <a:off x="-2445054" y="7394755"/>
            <a:ext cx="4890107" cy="5122969"/>
          </a:xfrm>
          <a:custGeom>
            <a:avLst/>
            <a:gdLst/>
            <a:ahLst/>
            <a:cxnLst/>
            <a:rect r="r" b="b" t="t" l="l"/>
            <a:pathLst>
              <a:path h="5122969" w="4890107">
                <a:moveTo>
                  <a:pt x="0" y="0"/>
                </a:moveTo>
                <a:lnTo>
                  <a:pt x="4890108" y="0"/>
                </a:lnTo>
                <a:lnTo>
                  <a:pt x="4890108" y="5122969"/>
                </a:lnTo>
                <a:lnTo>
                  <a:pt x="0" y="51229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1" id="21"/>
          <p:cNvSpPr txBox="true"/>
          <p:nvPr/>
        </p:nvSpPr>
        <p:spPr>
          <a:xfrm rot="0">
            <a:off x="1625560" y="7981080"/>
            <a:ext cx="4567391" cy="382270"/>
          </a:xfrm>
          <a:prstGeom prst="rect">
            <a:avLst/>
          </a:prstGeom>
        </p:spPr>
        <p:txBody>
          <a:bodyPr anchor="t" rtlCol="false" tIns="0" lIns="0" bIns="0" rIns="0">
            <a:spAutoFit/>
          </a:bodyPr>
          <a:lstStyle/>
          <a:p>
            <a:pPr algn="l" marL="0" indent="0" lvl="0">
              <a:lnSpc>
                <a:spcPts val="3079"/>
              </a:lnSpc>
              <a:spcBef>
                <a:spcPct val="0"/>
              </a:spcBef>
            </a:pPr>
            <a:r>
              <a:rPr lang="en-US" sz="2199" spc="57">
                <a:solidFill>
                  <a:srgbClr val="72523B"/>
                </a:solidFill>
                <a:latin typeface="Lazydog"/>
              </a:rPr>
              <a:t>estructura de costes</a:t>
            </a:r>
          </a:p>
        </p:txBody>
      </p:sp>
      <p:sp>
        <p:nvSpPr>
          <p:cNvPr name="TextBox 22" id="22"/>
          <p:cNvSpPr txBox="true"/>
          <p:nvPr/>
        </p:nvSpPr>
        <p:spPr>
          <a:xfrm rot="0">
            <a:off x="10030959" y="7981080"/>
            <a:ext cx="3667791" cy="382270"/>
          </a:xfrm>
          <a:prstGeom prst="rect">
            <a:avLst/>
          </a:prstGeom>
        </p:spPr>
        <p:txBody>
          <a:bodyPr anchor="t" rtlCol="false" tIns="0" lIns="0" bIns="0" rIns="0">
            <a:spAutoFit/>
          </a:bodyPr>
          <a:lstStyle/>
          <a:p>
            <a:pPr algn="l" marL="0" indent="0" lvl="0">
              <a:lnSpc>
                <a:spcPts val="3079"/>
              </a:lnSpc>
              <a:spcBef>
                <a:spcPct val="0"/>
              </a:spcBef>
            </a:pPr>
            <a:r>
              <a:rPr lang="en-US" sz="2199" spc="57">
                <a:solidFill>
                  <a:srgbClr val="72523B"/>
                </a:solidFill>
                <a:latin typeface="Lazydog"/>
              </a:rPr>
              <a:t>fuentes de ingresos</a:t>
            </a:r>
          </a:p>
        </p:txBody>
      </p:sp>
      <p:sp>
        <p:nvSpPr>
          <p:cNvPr name="TextBox 23" id="23"/>
          <p:cNvSpPr txBox="true"/>
          <p:nvPr/>
        </p:nvSpPr>
        <p:spPr>
          <a:xfrm rot="0">
            <a:off x="4358662" y="2119664"/>
            <a:ext cx="2024875" cy="772795"/>
          </a:xfrm>
          <a:prstGeom prst="rect">
            <a:avLst/>
          </a:prstGeom>
        </p:spPr>
        <p:txBody>
          <a:bodyPr anchor="t" rtlCol="false" tIns="0" lIns="0" bIns="0" rIns="0">
            <a:spAutoFit/>
          </a:bodyPr>
          <a:lstStyle/>
          <a:p>
            <a:pPr algn="l" marL="0" indent="0" lvl="0">
              <a:lnSpc>
                <a:spcPts val="3079"/>
              </a:lnSpc>
              <a:spcBef>
                <a:spcPct val="0"/>
              </a:spcBef>
            </a:pPr>
            <a:r>
              <a:rPr lang="en-US" sz="2199" spc="57">
                <a:solidFill>
                  <a:srgbClr val="72523B"/>
                </a:solidFill>
                <a:latin typeface="Lazydog"/>
              </a:rPr>
              <a:t>actividades clave</a:t>
            </a:r>
          </a:p>
        </p:txBody>
      </p:sp>
      <p:sp>
        <p:nvSpPr>
          <p:cNvPr name="TextBox 24" id="24"/>
          <p:cNvSpPr txBox="true"/>
          <p:nvPr/>
        </p:nvSpPr>
        <p:spPr>
          <a:xfrm rot="0">
            <a:off x="11016337" y="2119664"/>
            <a:ext cx="2446839" cy="772795"/>
          </a:xfrm>
          <a:prstGeom prst="rect">
            <a:avLst/>
          </a:prstGeom>
        </p:spPr>
        <p:txBody>
          <a:bodyPr anchor="t" rtlCol="false" tIns="0" lIns="0" bIns="0" rIns="0">
            <a:spAutoFit/>
          </a:bodyPr>
          <a:lstStyle/>
          <a:p>
            <a:pPr algn="l" marL="0" indent="0" lvl="0">
              <a:lnSpc>
                <a:spcPts val="3079"/>
              </a:lnSpc>
              <a:spcBef>
                <a:spcPct val="0"/>
              </a:spcBef>
            </a:pPr>
            <a:r>
              <a:rPr lang="en-US" sz="2199" spc="57">
                <a:solidFill>
                  <a:srgbClr val="72523B"/>
                </a:solidFill>
                <a:latin typeface="Lazydog"/>
              </a:rPr>
              <a:t>relación con el cliente</a:t>
            </a:r>
          </a:p>
        </p:txBody>
      </p:sp>
      <p:sp>
        <p:nvSpPr>
          <p:cNvPr name="TextBox 25" id="25"/>
          <p:cNvSpPr txBox="true"/>
          <p:nvPr/>
        </p:nvSpPr>
        <p:spPr>
          <a:xfrm rot="0">
            <a:off x="14430971" y="2119664"/>
            <a:ext cx="2037562" cy="772795"/>
          </a:xfrm>
          <a:prstGeom prst="rect">
            <a:avLst/>
          </a:prstGeom>
        </p:spPr>
        <p:txBody>
          <a:bodyPr anchor="t" rtlCol="false" tIns="0" lIns="0" bIns="0" rIns="0">
            <a:spAutoFit/>
          </a:bodyPr>
          <a:lstStyle/>
          <a:p>
            <a:pPr algn="l" marL="0" indent="0" lvl="0">
              <a:lnSpc>
                <a:spcPts val="3079"/>
              </a:lnSpc>
              <a:spcBef>
                <a:spcPct val="0"/>
              </a:spcBef>
            </a:pPr>
            <a:r>
              <a:rPr lang="en-US" sz="2199" spc="57">
                <a:solidFill>
                  <a:srgbClr val="72523B"/>
                </a:solidFill>
                <a:latin typeface="Lazydog"/>
              </a:rPr>
              <a:t>segmentos de clientes</a:t>
            </a:r>
          </a:p>
        </p:txBody>
      </p:sp>
      <p:sp>
        <p:nvSpPr>
          <p:cNvPr name="TextBox 26" id="26"/>
          <p:cNvSpPr txBox="true"/>
          <p:nvPr/>
        </p:nvSpPr>
        <p:spPr>
          <a:xfrm rot="0">
            <a:off x="7711269" y="2119664"/>
            <a:ext cx="2377387" cy="772795"/>
          </a:xfrm>
          <a:prstGeom prst="rect">
            <a:avLst/>
          </a:prstGeom>
        </p:spPr>
        <p:txBody>
          <a:bodyPr anchor="t" rtlCol="false" tIns="0" lIns="0" bIns="0" rIns="0">
            <a:spAutoFit/>
          </a:bodyPr>
          <a:lstStyle/>
          <a:p>
            <a:pPr algn="l">
              <a:lnSpc>
                <a:spcPts val="3079"/>
              </a:lnSpc>
            </a:pPr>
            <a:r>
              <a:rPr lang="en-US" sz="2199" spc="57">
                <a:solidFill>
                  <a:srgbClr val="72523B"/>
                </a:solidFill>
                <a:latin typeface="Lazydog"/>
              </a:rPr>
              <a:t>Proposición de </a:t>
            </a:r>
          </a:p>
          <a:p>
            <a:pPr algn="l" marL="0" indent="0" lvl="0">
              <a:lnSpc>
                <a:spcPts val="3079"/>
              </a:lnSpc>
              <a:spcBef>
                <a:spcPct val="0"/>
              </a:spcBef>
            </a:pPr>
            <a:r>
              <a:rPr lang="en-US" sz="2199" spc="57">
                <a:solidFill>
                  <a:srgbClr val="72523B"/>
                </a:solidFill>
                <a:latin typeface="Lazydog"/>
              </a:rPr>
              <a:t>Valor</a:t>
            </a:r>
          </a:p>
        </p:txBody>
      </p:sp>
      <p:sp>
        <p:nvSpPr>
          <p:cNvPr name="TextBox 27" id="27"/>
          <p:cNvSpPr txBox="true"/>
          <p:nvPr/>
        </p:nvSpPr>
        <p:spPr>
          <a:xfrm rot="0">
            <a:off x="4204231" y="4995534"/>
            <a:ext cx="2546670" cy="365760"/>
          </a:xfrm>
          <a:prstGeom prst="rect">
            <a:avLst/>
          </a:prstGeom>
        </p:spPr>
        <p:txBody>
          <a:bodyPr anchor="t" rtlCol="false" tIns="0" lIns="0" bIns="0" rIns="0">
            <a:spAutoFit/>
          </a:bodyPr>
          <a:lstStyle/>
          <a:p>
            <a:pPr algn="l" marL="0" indent="0" lvl="0">
              <a:lnSpc>
                <a:spcPts val="2939"/>
              </a:lnSpc>
              <a:spcBef>
                <a:spcPct val="0"/>
              </a:spcBef>
            </a:pPr>
            <a:r>
              <a:rPr lang="en-US" sz="2099" spc="54">
                <a:solidFill>
                  <a:srgbClr val="72523B"/>
                </a:solidFill>
                <a:latin typeface="Lazydog"/>
              </a:rPr>
              <a:t>Recursos Clave</a:t>
            </a:r>
          </a:p>
        </p:txBody>
      </p:sp>
      <p:sp>
        <p:nvSpPr>
          <p:cNvPr name="TextBox 28" id="28"/>
          <p:cNvSpPr txBox="true"/>
          <p:nvPr/>
        </p:nvSpPr>
        <p:spPr>
          <a:xfrm rot="0">
            <a:off x="10932380" y="4966095"/>
            <a:ext cx="1477818" cy="382270"/>
          </a:xfrm>
          <a:prstGeom prst="rect">
            <a:avLst/>
          </a:prstGeom>
        </p:spPr>
        <p:txBody>
          <a:bodyPr anchor="t" rtlCol="false" tIns="0" lIns="0" bIns="0" rIns="0">
            <a:spAutoFit/>
          </a:bodyPr>
          <a:lstStyle/>
          <a:p>
            <a:pPr algn="l" marL="0" indent="0" lvl="0">
              <a:lnSpc>
                <a:spcPts val="3079"/>
              </a:lnSpc>
              <a:spcBef>
                <a:spcPct val="0"/>
              </a:spcBef>
            </a:pPr>
            <a:r>
              <a:rPr lang="en-US" sz="2199" spc="57">
                <a:solidFill>
                  <a:srgbClr val="72523B"/>
                </a:solidFill>
                <a:latin typeface="Lazydog"/>
              </a:rPr>
              <a:t>canal</a:t>
            </a:r>
          </a:p>
        </p:txBody>
      </p:sp>
      <p:sp>
        <p:nvSpPr>
          <p:cNvPr name="TextBox 29" id="29"/>
          <p:cNvSpPr txBox="true"/>
          <p:nvPr/>
        </p:nvSpPr>
        <p:spPr>
          <a:xfrm rot="0">
            <a:off x="4473533" y="491373"/>
            <a:ext cx="9153340" cy="685800"/>
          </a:xfrm>
          <a:prstGeom prst="rect">
            <a:avLst/>
          </a:prstGeom>
        </p:spPr>
        <p:txBody>
          <a:bodyPr anchor="t" rtlCol="false" tIns="0" lIns="0" bIns="0" rIns="0">
            <a:spAutoFit/>
          </a:bodyPr>
          <a:lstStyle/>
          <a:p>
            <a:pPr algn="l" marL="0" indent="0" lvl="0">
              <a:lnSpc>
                <a:spcPts val="5250"/>
              </a:lnSpc>
              <a:spcBef>
                <a:spcPct val="0"/>
              </a:spcBef>
            </a:pPr>
            <a:r>
              <a:rPr lang="en-US" sz="5000">
                <a:solidFill>
                  <a:srgbClr val="000000"/>
                </a:solidFill>
                <a:latin typeface="Inter Bold"/>
              </a:rPr>
              <a:t>Business Model Canvas</a:t>
            </a:r>
          </a:p>
        </p:txBody>
      </p:sp>
      <p:sp>
        <p:nvSpPr>
          <p:cNvPr name="Freeform 30" id="30"/>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1" id="31"/>
          <p:cNvSpPr/>
          <p:nvPr/>
        </p:nvSpPr>
        <p:spPr>
          <a:xfrm flipH="false" flipV="false" rot="0">
            <a:off x="16573308" y="2373821"/>
            <a:ext cx="412134" cy="263766"/>
          </a:xfrm>
          <a:custGeom>
            <a:avLst/>
            <a:gdLst/>
            <a:ahLst/>
            <a:cxnLst/>
            <a:rect r="r" b="b" t="t" l="l"/>
            <a:pathLst>
              <a:path h="263766" w="412134">
                <a:moveTo>
                  <a:pt x="0" y="0"/>
                </a:moveTo>
                <a:lnTo>
                  <a:pt x="412135" y="0"/>
                </a:lnTo>
                <a:lnTo>
                  <a:pt x="412135" y="263766"/>
                </a:lnTo>
                <a:lnTo>
                  <a:pt x="0" y="26376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32" id="32"/>
          <p:cNvSpPr txBox="true"/>
          <p:nvPr/>
        </p:nvSpPr>
        <p:spPr>
          <a:xfrm rot="0">
            <a:off x="14288746" y="3140416"/>
            <a:ext cx="2824277" cy="1189355"/>
          </a:xfrm>
          <a:prstGeom prst="rect">
            <a:avLst/>
          </a:prstGeom>
        </p:spPr>
        <p:txBody>
          <a:bodyPr anchor="t" rtlCol="false" tIns="0" lIns="0" bIns="0" rIns="0">
            <a:spAutoFit/>
          </a:bodyPr>
          <a:lstStyle/>
          <a:p>
            <a:pPr algn="l" marL="496571" indent="-248285" lvl="1">
              <a:lnSpc>
                <a:spcPts val="3220"/>
              </a:lnSpc>
              <a:buFont typeface="Arial"/>
              <a:buChar char="•"/>
            </a:pPr>
            <a:r>
              <a:rPr lang="en-US" sz="2300" spc="59">
                <a:solidFill>
                  <a:srgbClr val="1F1E27"/>
                </a:solidFill>
                <a:latin typeface="Dosis"/>
              </a:rPr>
              <a:t>Pacientes con problemas dermatológicos.</a:t>
            </a:r>
          </a:p>
        </p:txBody>
      </p:sp>
      <p:sp>
        <p:nvSpPr>
          <p:cNvPr name="TextBox 33" id="33"/>
          <p:cNvSpPr txBox="true"/>
          <p:nvPr/>
        </p:nvSpPr>
        <p:spPr>
          <a:xfrm rot="0">
            <a:off x="7499923" y="3035384"/>
            <a:ext cx="3360840" cy="4236708"/>
          </a:xfrm>
          <a:prstGeom prst="rect">
            <a:avLst/>
          </a:prstGeom>
        </p:spPr>
        <p:txBody>
          <a:bodyPr anchor="t" rtlCol="false" tIns="0" lIns="0" bIns="0" rIns="0">
            <a:spAutoFit/>
          </a:bodyPr>
          <a:lstStyle/>
          <a:p>
            <a:pPr algn="l" marL="399518" indent="-199759" lvl="1">
              <a:lnSpc>
                <a:spcPts val="2590"/>
              </a:lnSpc>
              <a:buFont typeface="Arial"/>
              <a:buChar char="•"/>
            </a:pPr>
            <a:r>
              <a:rPr lang="en-US" sz="1850" spc="48">
                <a:solidFill>
                  <a:srgbClr val="1F1E27"/>
                </a:solidFill>
                <a:latin typeface="Dosis"/>
              </a:rPr>
              <a:t>Atención  personalizada</a:t>
            </a:r>
          </a:p>
          <a:p>
            <a:pPr algn="l">
              <a:lnSpc>
                <a:spcPts val="2590"/>
              </a:lnSpc>
            </a:pPr>
            <a:r>
              <a:rPr lang="en-US" sz="1850" spc="48">
                <a:solidFill>
                  <a:srgbClr val="1F1E27"/>
                </a:solidFill>
                <a:latin typeface="Dosis"/>
              </a:rPr>
              <a:t>        profesional.</a:t>
            </a:r>
          </a:p>
          <a:p>
            <a:pPr algn="l" marL="399518" indent="-199759" lvl="1">
              <a:lnSpc>
                <a:spcPts val="2590"/>
              </a:lnSpc>
              <a:buFont typeface="Arial"/>
              <a:buChar char="•"/>
            </a:pPr>
            <a:r>
              <a:rPr lang="en-US" sz="1850" spc="48">
                <a:solidFill>
                  <a:srgbClr val="1F1E27"/>
                </a:solidFill>
                <a:latin typeface="Dosis Bold"/>
              </a:rPr>
              <a:t>Acceso rápido y gestión de tratamientos personalizados.</a:t>
            </a:r>
          </a:p>
          <a:p>
            <a:pPr algn="l" marL="399518" indent="-199759" lvl="1">
              <a:lnSpc>
                <a:spcPts val="2590"/>
              </a:lnSpc>
              <a:buFont typeface="Arial"/>
              <a:buChar char="•"/>
            </a:pPr>
            <a:r>
              <a:rPr lang="en-US" sz="1850" spc="48">
                <a:solidFill>
                  <a:srgbClr val="1F1E27"/>
                </a:solidFill>
                <a:latin typeface="Dosis"/>
              </a:rPr>
              <a:t>Envíos exprés (en 24 horas).</a:t>
            </a:r>
          </a:p>
          <a:p>
            <a:pPr algn="l" marL="399518" indent="-199759" lvl="1">
              <a:lnSpc>
                <a:spcPts val="2590"/>
              </a:lnSpc>
              <a:buFont typeface="Arial"/>
              <a:buChar char="•"/>
            </a:pPr>
            <a:r>
              <a:rPr lang="en-US" sz="1850" spc="48">
                <a:solidFill>
                  <a:srgbClr val="1F1E27"/>
                </a:solidFill>
                <a:latin typeface="Dosis"/>
              </a:rPr>
              <a:t>Lo que nos diferencia del mercado y nos da valor diferenciador es, que al paciente, tras la compra de los productos recomendados se le reembolsa la consulta y tiene incluida una revisión.</a:t>
            </a:r>
          </a:p>
          <a:p>
            <a:pPr algn="l">
              <a:lnSpc>
                <a:spcPts val="2870"/>
              </a:lnSpc>
            </a:pPr>
          </a:p>
        </p:txBody>
      </p:sp>
      <p:sp>
        <p:nvSpPr>
          <p:cNvPr name="TextBox 34" id="34"/>
          <p:cNvSpPr txBox="true"/>
          <p:nvPr/>
        </p:nvSpPr>
        <p:spPr>
          <a:xfrm rot="0">
            <a:off x="4251856" y="5787898"/>
            <a:ext cx="3390956" cy="1934845"/>
          </a:xfrm>
          <a:prstGeom prst="rect">
            <a:avLst/>
          </a:prstGeom>
        </p:spPr>
        <p:txBody>
          <a:bodyPr anchor="t" rtlCol="false" tIns="0" lIns="0" bIns="0" rIns="0">
            <a:spAutoFit/>
          </a:bodyPr>
          <a:lstStyle/>
          <a:p>
            <a:pPr algn="l" marL="474981" indent="-237491" lvl="1">
              <a:lnSpc>
                <a:spcPts val="3080"/>
              </a:lnSpc>
              <a:buFont typeface="Arial"/>
              <a:buChar char="•"/>
            </a:pPr>
            <a:r>
              <a:rPr lang="en-US" sz="2200" spc="57">
                <a:solidFill>
                  <a:srgbClr val="1F1E27"/>
                </a:solidFill>
                <a:latin typeface="Dosis Bold"/>
              </a:rPr>
              <a:t>Cartera de médicos.</a:t>
            </a:r>
          </a:p>
          <a:p>
            <a:pPr algn="l" marL="474981" indent="-237491" lvl="1">
              <a:lnSpc>
                <a:spcPts val="3080"/>
              </a:lnSpc>
              <a:buFont typeface="Arial"/>
              <a:buChar char="•"/>
            </a:pPr>
            <a:r>
              <a:rPr lang="en-US" sz="2200" spc="57">
                <a:solidFill>
                  <a:srgbClr val="1F1E27"/>
                </a:solidFill>
                <a:latin typeface="Dosis"/>
              </a:rPr>
              <a:t>Farmacia como centro logístico.</a:t>
            </a:r>
          </a:p>
          <a:p>
            <a:pPr algn="l" marL="474981" indent="-237491" lvl="1">
              <a:lnSpc>
                <a:spcPts val="3080"/>
              </a:lnSpc>
              <a:buFont typeface="Arial"/>
              <a:buChar char="•"/>
            </a:pPr>
            <a:r>
              <a:rPr lang="en-US" sz="2200" spc="57">
                <a:solidFill>
                  <a:srgbClr val="1F1E27"/>
                </a:solidFill>
                <a:latin typeface="Dosis"/>
              </a:rPr>
              <a:t>Negociar buen margen con los Laboratorios. </a:t>
            </a:r>
          </a:p>
        </p:txBody>
      </p:sp>
      <p:sp>
        <p:nvSpPr>
          <p:cNvPr name="TextBox 35" id="35"/>
          <p:cNvSpPr txBox="true"/>
          <p:nvPr/>
        </p:nvSpPr>
        <p:spPr>
          <a:xfrm rot="0">
            <a:off x="4123302" y="2876182"/>
            <a:ext cx="3433784" cy="1934845"/>
          </a:xfrm>
          <a:prstGeom prst="rect">
            <a:avLst/>
          </a:prstGeom>
        </p:spPr>
        <p:txBody>
          <a:bodyPr anchor="t" rtlCol="false" tIns="0" lIns="0" bIns="0" rIns="0">
            <a:spAutoFit/>
          </a:bodyPr>
          <a:lstStyle/>
          <a:p>
            <a:pPr algn="l" marL="474981" indent="-237491" lvl="1">
              <a:lnSpc>
                <a:spcPts val="3080"/>
              </a:lnSpc>
              <a:buFont typeface="Arial"/>
              <a:buChar char="•"/>
            </a:pPr>
            <a:r>
              <a:rPr lang="en-US" sz="2200" spc="57">
                <a:solidFill>
                  <a:srgbClr val="1F1E27"/>
                </a:solidFill>
                <a:latin typeface="Dosis"/>
              </a:rPr>
              <a:t>Incrementar plantilla Médicos.</a:t>
            </a:r>
          </a:p>
          <a:p>
            <a:pPr algn="l" marL="474981" indent="-237491" lvl="1">
              <a:lnSpc>
                <a:spcPts val="3080"/>
              </a:lnSpc>
              <a:buFont typeface="Arial"/>
              <a:buChar char="•"/>
            </a:pPr>
            <a:r>
              <a:rPr lang="en-US" sz="2200" spc="57">
                <a:solidFill>
                  <a:srgbClr val="1F1E27"/>
                </a:solidFill>
                <a:latin typeface="Dosis Bold"/>
              </a:rPr>
              <a:t>Incrementar el volumen de ventas Web.</a:t>
            </a:r>
          </a:p>
          <a:p>
            <a:pPr algn="l">
              <a:lnSpc>
                <a:spcPts val="3080"/>
              </a:lnSpc>
            </a:pPr>
          </a:p>
        </p:txBody>
      </p:sp>
      <p:sp>
        <p:nvSpPr>
          <p:cNvPr name="TextBox 36" id="36"/>
          <p:cNvSpPr txBox="true"/>
          <p:nvPr/>
        </p:nvSpPr>
        <p:spPr>
          <a:xfrm rot="0">
            <a:off x="10932380" y="2890237"/>
            <a:ext cx="3089344" cy="763270"/>
          </a:xfrm>
          <a:prstGeom prst="rect">
            <a:avLst/>
          </a:prstGeom>
        </p:spPr>
        <p:txBody>
          <a:bodyPr anchor="t" rtlCol="false" tIns="0" lIns="0" bIns="0" rIns="0">
            <a:spAutoFit/>
          </a:bodyPr>
          <a:lstStyle/>
          <a:p>
            <a:pPr algn="l" marL="474981" indent="-237491" lvl="1">
              <a:lnSpc>
                <a:spcPts val="3080"/>
              </a:lnSpc>
              <a:buFont typeface="Arial"/>
              <a:buChar char="•"/>
            </a:pPr>
            <a:r>
              <a:rPr lang="en-US" sz="2200" spc="57">
                <a:solidFill>
                  <a:srgbClr val="1F1E27"/>
                </a:solidFill>
                <a:latin typeface="Dosis"/>
              </a:rPr>
              <a:t>Personal .</a:t>
            </a:r>
          </a:p>
          <a:p>
            <a:pPr algn="l" marL="474981" indent="-237491" lvl="1">
              <a:lnSpc>
                <a:spcPts val="3080"/>
              </a:lnSpc>
              <a:buFont typeface="Arial"/>
              <a:buChar char="•"/>
            </a:pPr>
            <a:r>
              <a:rPr lang="en-US" sz="2200" spc="57">
                <a:solidFill>
                  <a:srgbClr val="1F1E27"/>
                </a:solidFill>
                <a:latin typeface="Dosis Bold"/>
              </a:rPr>
              <a:t>Online - Web.</a:t>
            </a:r>
          </a:p>
        </p:txBody>
      </p:sp>
      <p:sp>
        <p:nvSpPr>
          <p:cNvPr name="TextBox 37" id="37"/>
          <p:cNvSpPr txBox="true"/>
          <p:nvPr/>
        </p:nvSpPr>
        <p:spPr>
          <a:xfrm rot="0">
            <a:off x="974282" y="3955345"/>
            <a:ext cx="3053737" cy="1153795"/>
          </a:xfrm>
          <a:prstGeom prst="rect">
            <a:avLst/>
          </a:prstGeom>
        </p:spPr>
        <p:txBody>
          <a:bodyPr anchor="t" rtlCol="false" tIns="0" lIns="0" bIns="0" rIns="0">
            <a:spAutoFit/>
          </a:bodyPr>
          <a:lstStyle/>
          <a:p>
            <a:pPr algn="l" marL="474979" indent="-237490" lvl="1">
              <a:lnSpc>
                <a:spcPts val="3079"/>
              </a:lnSpc>
              <a:buFont typeface="Arial"/>
              <a:buChar char="•"/>
            </a:pPr>
            <a:r>
              <a:rPr lang="en-US" sz="2199" spc="57">
                <a:solidFill>
                  <a:srgbClr val="1F1E27"/>
                </a:solidFill>
                <a:latin typeface="Dosis"/>
              </a:rPr>
              <a:t>Laboratorios.</a:t>
            </a:r>
          </a:p>
          <a:p>
            <a:pPr algn="l" marL="474979" indent="-237490" lvl="1">
              <a:lnSpc>
                <a:spcPts val="3079"/>
              </a:lnSpc>
              <a:buFont typeface="Arial"/>
              <a:buChar char="•"/>
            </a:pPr>
            <a:r>
              <a:rPr lang="en-US" sz="2199" spc="57">
                <a:solidFill>
                  <a:srgbClr val="1F1E27"/>
                </a:solidFill>
                <a:latin typeface="Dosis"/>
              </a:rPr>
              <a:t>Farmacias.</a:t>
            </a:r>
          </a:p>
          <a:p>
            <a:pPr algn="l" marL="474979" indent="-237490" lvl="1">
              <a:lnSpc>
                <a:spcPts val="3079"/>
              </a:lnSpc>
              <a:buFont typeface="Arial"/>
              <a:buChar char="•"/>
            </a:pPr>
            <a:r>
              <a:rPr lang="en-US" sz="2199" spc="57">
                <a:solidFill>
                  <a:srgbClr val="1F1E27"/>
                </a:solidFill>
                <a:latin typeface="Dosis Bold"/>
              </a:rPr>
              <a:t>Médicos</a:t>
            </a:r>
            <a:r>
              <a:rPr lang="en-US" sz="2199" spc="57">
                <a:solidFill>
                  <a:srgbClr val="1F1E27"/>
                </a:solidFill>
                <a:latin typeface="Dosis"/>
              </a:rPr>
              <a:t>.</a:t>
            </a:r>
          </a:p>
        </p:txBody>
      </p:sp>
      <p:sp>
        <p:nvSpPr>
          <p:cNvPr name="TextBox 38" id="38"/>
          <p:cNvSpPr txBox="true"/>
          <p:nvPr/>
        </p:nvSpPr>
        <p:spPr>
          <a:xfrm rot="0">
            <a:off x="10860764" y="5770005"/>
            <a:ext cx="3098869" cy="1544320"/>
          </a:xfrm>
          <a:prstGeom prst="rect">
            <a:avLst/>
          </a:prstGeom>
        </p:spPr>
        <p:txBody>
          <a:bodyPr anchor="t" rtlCol="false" tIns="0" lIns="0" bIns="0" rIns="0">
            <a:spAutoFit/>
          </a:bodyPr>
          <a:lstStyle/>
          <a:p>
            <a:pPr algn="l" marL="474981" indent="-237491" lvl="1">
              <a:lnSpc>
                <a:spcPts val="3080"/>
              </a:lnSpc>
              <a:buFont typeface="Arial"/>
              <a:buChar char="•"/>
            </a:pPr>
            <a:r>
              <a:rPr lang="en-US" sz="2200" spc="57">
                <a:solidFill>
                  <a:srgbClr val="1F1E27"/>
                </a:solidFill>
                <a:latin typeface="Dosis"/>
              </a:rPr>
              <a:t>Tarjeta QR en las consultas.</a:t>
            </a:r>
          </a:p>
          <a:p>
            <a:pPr algn="l" marL="474981" indent="-237491" lvl="1">
              <a:lnSpc>
                <a:spcPts val="3080"/>
              </a:lnSpc>
              <a:buFont typeface="Arial"/>
              <a:buChar char="•"/>
            </a:pPr>
            <a:r>
              <a:rPr lang="en-US" sz="2200" spc="57">
                <a:solidFill>
                  <a:srgbClr val="1F1E27"/>
                </a:solidFill>
                <a:latin typeface="Dosis Bold"/>
              </a:rPr>
              <a:t>Aplicación Web.</a:t>
            </a:r>
          </a:p>
          <a:p>
            <a:pPr algn="l" marL="0" indent="0" lvl="1">
              <a:lnSpc>
                <a:spcPts val="3080"/>
              </a:lnSpc>
              <a:spcBef>
                <a:spcPct val="0"/>
              </a:spcBef>
            </a:pPr>
          </a:p>
        </p:txBody>
      </p:sp>
      <p:sp>
        <p:nvSpPr>
          <p:cNvPr name="TextBox 39" id="39"/>
          <p:cNvSpPr txBox="true"/>
          <p:nvPr/>
        </p:nvSpPr>
        <p:spPr>
          <a:xfrm rot="0">
            <a:off x="1097273" y="8399678"/>
            <a:ext cx="6052058" cy="763270"/>
          </a:xfrm>
          <a:prstGeom prst="rect">
            <a:avLst/>
          </a:prstGeom>
        </p:spPr>
        <p:txBody>
          <a:bodyPr anchor="t" rtlCol="false" tIns="0" lIns="0" bIns="0" rIns="0">
            <a:spAutoFit/>
          </a:bodyPr>
          <a:lstStyle/>
          <a:p>
            <a:pPr algn="l" marL="474981" indent="-237491" lvl="1">
              <a:lnSpc>
                <a:spcPts val="3080"/>
              </a:lnSpc>
              <a:buFont typeface="Arial"/>
              <a:buChar char="•"/>
            </a:pPr>
            <a:r>
              <a:rPr lang="en-US" sz="2200" spc="57">
                <a:solidFill>
                  <a:srgbClr val="1F1E27"/>
                </a:solidFill>
                <a:latin typeface="Dosis"/>
              </a:rPr>
              <a:t>Comisiones de los médicos y las farmacias.</a:t>
            </a:r>
          </a:p>
          <a:p>
            <a:pPr algn="l" marL="474981" indent="-237491" lvl="1">
              <a:lnSpc>
                <a:spcPts val="3080"/>
              </a:lnSpc>
              <a:buFont typeface="Arial"/>
              <a:buChar char="•"/>
            </a:pPr>
            <a:r>
              <a:rPr lang="en-US" sz="2200" spc="57">
                <a:solidFill>
                  <a:srgbClr val="1F1E27"/>
                </a:solidFill>
                <a:latin typeface="Dosis"/>
              </a:rPr>
              <a:t>Equipo de desarrollo.</a:t>
            </a:r>
          </a:p>
        </p:txBody>
      </p:sp>
      <p:sp>
        <p:nvSpPr>
          <p:cNvPr name="TextBox 40" id="40"/>
          <p:cNvSpPr txBox="true"/>
          <p:nvPr/>
        </p:nvSpPr>
        <p:spPr>
          <a:xfrm rot="0">
            <a:off x="9916145" y="8611000"/>
            <a:ext cx="7906774" cy="372745"/>
          </a:xfrm>
          <a:prstGeom prst="rect">
            <a:avLst/>
          </a:prstGeom>
        </p:spPr>
        <p:txBody>
          <a:bodyPr anchor="t" rtlCol="false" tIns="0" lIns="0" bIns="0" rIns="0">
            <a:spAutoFit/>
          </a:bodyPr>
          <a:lstStyle/>
          <a:p>
            <a:pPr algn="l" marL="474981" indent="-237491" lvl="1">
              <a:lnSpc>
                <a:spcPts val="3080"/>
              </a:lnSpc>
              <a:buFont typeface="Arial"/>
              <a:buChar char="•"/>
            </a:pPr>
            <a:r>
              <a:rPr lang="en-US" sz="2200" spc="57">
                <a:solidFill>
                  <a:srgbClr val="1F1E27"/>
                </a:solidFill>
                <a:latin typeface="Dosis"/>
              </a:rPr>
              <a:t>Venta de productos cosméticos de venta libre.</a:t>
            </a:r>
          </a:p>
        </p:txBody>
      </p:sp>
      <p:sp>
        <p:nvSpPr>
          <p:cNvPr name="Freeform 41" id="41"/>
          <p:cNvSpPr/>
          <p:nvPr/>
        </p:nvSpPr>
        <p:spPr>
          <a:xfrm flipH="false" flipV="false" rot="0">
            <a:off x="8055658" y="9674841"/>
            <a:ext cx="1975301" cy="466389"/>
          </a:xfrm>
          <a:custGeom>
            <a:avLst/>
            <a:gdLst/>
            <a:ahLst/>
            <a:cxnLst/>
            <a:rect r="r" b="b" t="t" l="l"/>
            <a:pathLst>
              <a:path h="466389" w="1975301">
                <a:moveTo>
                  <a:pt x="0" y="0"/>
                </a:moveTo>
                <a:lnTo>
                  <a:pt x="1975301" y="0"/>
                </a:lnTo>
                <a:lnTo>
                  <a:pt x="1975301" y="466390"/>
                </a:lnTo>
                <a:lnTo>
                  <a:pt x="0" y="466390"/>
                </a:lnTo>
                <a:lnTo>
                  <a:pt x="0" y="0"/>
                </a:lnTo>
                <a:close/>
              </a:path>
            </a:pathLst>
          </a:custGeom>
          <a:blipFill>
            <a:blip r:embed="rId24"/>
            <a:stretch>
              <a:fillRect l="0" t="-6665" r="0" b="-6665"/>
            </a:stretch>
          </a:blipFill>
        </p:spPr>
      </p:sp>
      <p:sp>
        <p:nvSpPr>
          <p:cNvPr name="TextBox 42" id="42"/>
          <p:cNvSpPr txBox="true"/>
          <p:nvPr/>
        </p:nvSpPr>
        <p:spPr>
          <a:xfrm rot="0">
            <a:off x="8013182" y="10131706"/>
            <a:ext cx="2203326" cy="85615"/>
          </a:xfrm>
          <a:prstGeom prst="rect">
            <a:avLst/>
          </a:prstGeom>
        </p:spPr>
        <p:txBody>
          <a:bodyPr anchor="t" rtlCol="false" tIns="0" lIns="0" bIns="0" rIns="0">
            <a:spAutoFit/>
          </a:bodyPr>
          <a:lstStyle/>
          <a:p>
            <a:pPr algn="ctr">
              <a:lnSpc>
                <a:spcPts val="740"/>
              </a:lnSpc>
            </a:pPr>
            <a:r>
              <a:rPr lang="en-US" sz="528" spc="422">
                <a:solidFill>
                  <a:srgbClr val="000000"/>
                </a:solidFill>
                <a:latin typeface="Montserrat Medium"/>
              </a:rPr>
              <a:t>BY DERMATOLOGISTS</a:t>
            </a:r>
          </a:p>
        </p:txBody>
      </p:sp>
      <p:sp>
        <p:nvSpPr>
          <p:cNvPr name="AutoShape 43" id="43"/>
          <p:cNvSpPr/>
          <p:nvPr/>
        </p:nvSpPr>
        <p:spPr>
          <a:xfrm flipV="true">
            <a:off x="7599949" y="1943118"/>
            <a:ext cx="0" cy="5992109"/>
          </a:xfrm>
          <a:prstGeom prst="line">
            <a:avLst/>
          </a:prstGeom>
          <a:ln cap="flat" w="9525">
            <a:solidFill>
              <a:srgbClr val="72523B"/>
            </a:solidFill>
            <a:prstDash val="solid"/>
            <a:headEnd type="none" len="sm" w="sm"/>
            <a:tailEnd type="none" len="sm" w="sm"/>
          </a:ln>
        </p:spPr>
      </p:sp>
      <p:sp>
        <p:nvSpPr>
          <p:cNvPr name="AutoShape 44" id="44"/>
          <p:cNvSpPr/>
          <p:nvPr/>
        </p:nvSpPr>
        <p:spPr>
          <a:xfrm flipV="true">
            <a:off x="10832367" y="1979896"/>
            <a:ext cx="0" cy="5992109"/>
          </a:xfrm>
          <a:prstGeom prst="line">
            <a:avLst/>
          </a:prstGeom>
          <a:ln cap="flat" w="9525">
            <a:solidFill>
              <a:srgbClr val="72523B"/>
            </a:solidFill>
            <a:prstDash val="solid"/>
            <a:headEnd type="none" len="sm" w="sm"/>
            <a:tailEnd type="none" len="sm" w="sm"/>
          </a:ln>
        </p:spPr>
      </p:sp>
      <p:sp>
        <p:nvSpPr>
          <p:cNvPr name="AutoShape 45" id="45"/>
          <p:cNvSpPr/>
          <p:nvPr/>
        </p:nvSpPr>
        <p:spPr>
          <a:xfrm flipV="true">
            <a:off x="4175643" y="1938355"/>
            <a:ext cx="0" cy="5992109"/>
          </a:xfrm>
          <a:prstGeom prst="line">
            <a:avLst/>
          </a:prstGeom>
          <a:ln cap="flat" w="9525">
            <a:solidFill>
              <a:srgbClr val="72523B"/>
            </a:solidFill>
            <a:prstDash val="solid"/>
            <a:headEnd type="none" len="sm" w="sm"/>
            <a:tailEnd type="none" len="sm" w="sm"/>
          </a:ln>
        </p:spPr>
      </p:sp>
      <p:sp>
        <p:nvSpPr>
          <p:cNvPr name="AutoShape 46" id="46"/>
          <p:cNvSpPr/>
          <p:nvPr/>
        </p:nvSpPr>
        <p:spPr>
          <a:xfrm flipV="true">
            <a:off x="9148762" y="7990971"/>
            <a:ext cx="4762" cy="1413140"/>
          </a:xfrm>
          <a:prstGeom prst="line">
            <a:avLst/>
          </a:prstGeom>
          <a:ln cap="flat" w="9525">
            <a:solidFill>
              <a:srgbClr val="72523B"/>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935846">
            <a:off x="-2587764" y="6696815"/>
            <a:ext cx="4890107" cy="5122969"/>
          </a:xfrm>
          <a:custGeom>
            <a:avLst/>
            <a:gdLst/>
            <a:ahLst/>
            <a:cxnLst/>
            <a:rect r="r" b="b" t="t" l="l"/>
            <a:pathLst>
              <a:path h="5122969" w="4890107">
                <a:moveTo>
                  <a:pt x="0" y="0"/>
                </a:moveTo>
                <a:lnTo>
                  <a:pt x="4890107" y="0"/>
                </a:lnTo>
                <a:lnTo>
                  <a:pt x="4890107" y="5122970"/>
                </a:lnTo>
                <a:lnTo>
                  <a:pt x="0" y="5122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143073" y="494714"/>
            <a:ext cx="14001853" cy="657225"/>
          </a:xfrm>
          <a:prstGeom prst="rect">
            <a:avLst/>
          </a:prstGeom>
        </p:spPr>
        <p:txBody>
          <a:bodyPr anchor="t" rtlCol="false" tIns="0" lIns="0" bIns="0" rIns="0">
            <a:spAutoFit/>
          </a:bodyPr>
          <a:lstStyle/>
          <a:p>
            <a:pPr algn="ctr">
              <a:lnSpc>
                <a:spcPts val="5099"/>
              </a:lnSpc>
            </a:pPr>
            <a:r>
              <a:rPr lang="en-US" sz="4999">
                <a:solidFill>
                  <a:srgbClr val="000000"/>
                </a:solidFill>
                <a:latin typeface="Inter Bold"/>
              </a:rPr>
              <a:t>Priorización MoSCoW</a:t>
            </a:r>
          </a:p>
        </p:txBody>
      </p:sp>
      <p:sp>
        <p:nvSpPr>
          <p:cNvPr name="TextBox 7" id="7"/>
          <p:cNvSpPr txBox="true"/>
          <p:nvPr/>
        </p:nvSpPr>
        <p:spPr>
          <a:xfrm rot="0">
            <a:off x="9526018" y="4835015"/>
            <a:ext cx="6618908" cy="712470"/>
          </a:xfrm>
          <a:prstGeom prst="rect">
            <a:avLst/>
          </a:prstGeom>
        </p:spPr>
        <p:txBody>
          <a:bodyPr anchor="t" rtlCol="false" tIns="0" lIns="0" bIns="0" rIns="0">
            <a:spAutoFit/>
          </a:bodyPr>
          <a:lstStyle/>
          <a:p>
            <a:pPr algn="l">
              <a:lnSpc>
                <a:spcPts val="5880"/>
              </a:lnSpc>
            </a:pPr>
            <a:r>
              <a:rPr lang="en-US" sz="4200">
                <a:solidFill>
                  <a:srgbClr val="000000"/>
                </a:solidFill>
                <a:latin typeface="Inter Bold"/>
              </a:rPr>
              <a:t>NO TENDRÁ</a:t>
            </a:r>
          </a:p>
        </p:txBody>
      </p:sp>
      <p:sp>
        <p:nvSpPr>
          <p:cNvPr name="TextBox 8" id="8"/>
          <p:cNvSpPr txBox="true"/>
          <p:nvPr/>
        </p:nvSpPr>
        <p:spPr>
          <a:xfrm rot="0">
            <a:off x="2143073" y="5494145"/>
            <a:ext cx="6618908" cy="17462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Dosis"/>
              </a:rPr>
              <a:t>Mejorar la experiencia del usuario reordenando los contenidos de la web</a:t>
            </a:r>
          </a:p>
          <a:p>
            <a:pPr algn="l" marL="539753" indent="-269876" lvl="1">
              <a:lnSpc>
                <a:spcPts val="3500"/>
              </a:lnSpc>
              <a:buFont typeface="Arial"/>
              <a:buChar char="•"/>
            </a:pPr>
            <a:r>
              <a:rPr lang="en-US" sz="2500">
                <a:solidFill>
                  <a:srgbClr val="000000"/>
                </a:solidFill>
                <a:latin typeface="Dosis"/>
              </a:rPr>
              <a:t>Facilitar al administrador conseguir feedback de los usuarios.</a:t>
            </a:r>
          </a:p>
        </p:txBody>
      </p:sp>
      <p:sp>
        <p:nvSpPr>
          <p:cNvPr name="TextBox 9" id="9"/>
          <p:cNvSpPr txBox="true"/>
          <p:nvPr/>
        </p:nvSpPr>
        <p:spPr>
          <a:xfrm rot="0">
            <a:off x="2143073" y="4835015"/>
            <a:ext cx="6618908" cy="712470"/>
          </a:xfrm>
          <a:prstGeom prst="rect">
            <a:avLst/>
          </a:prstGeom>
        </p:spPr>
        <p:txBody>
          <a:bodyPr anchor="t" rtlCol="false" tIns="0" lIns="0" bIns="0" rIns="0">
            <a:spAutoFit/>
          </a:bodyPr>
          <a:lstStyle/>
          <a:p>
            <a:pPr algn="l">
              <a:lnSpc>
                <a:spcPts val="5880"/>
              </a:lnSpc>
            </a:pPr>
            <a:r>
              <a:rPr lang="en-US" sz="4200">
                <a:solidFill>
                  <a:srgbClr val="000000"/>
                </a:solidFill>
                <a:latin typeface="Inter Bold"/>
              </a:rPr>
              <a:t>PODRÍA TENER</a:t>
            </a:r>
          </a:p>
        </p:txBody>
      </p:sp>
      <p:sp>
        <p:nvSpPr>
          <p:cNvPr name="TextBox 10" id="10"/>
          <p:cNvSpPr txBox="true"/>
          <p:nvPr/>
        </p:nvSpPr>
        <p:spPr>
          <a:xfrm rot="0">
            <a:off x="9526018" y="2611558"/>
            <a:ext cx="6618908" cy="17462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Dosis"/>
              </a:rPr>
              <a:t>Consiguir que la aplicación sea responsive</a:t>
            </a:r>
          </a:p>
          <a:p>
            <a:pPr algn="l" marL="539753" indent="-269876" lvl="1">
              <a:lnSpc>
                <a:spcPts val="3500"/>
              </a:lnSpc>
              <a:buFont typeface="Arial"/>
              <a:buChar char="•"/>
            </a:pPr>
            <a:r>
              <a:rPr lang="en-US" sz="2500">
                <a:solidFill>
                  <a:srgbClr val="000000"/>
                </a:solidFill>
                <a:latin typeface="Dosis"/>
              </a:rPr>
              <a:t>Facilitar a los usuarios el catálogo médicos</a:t>
            </a:r>
          </a:p>
          <a:p>
            <a:pPr algn="l" marL="539753" indent="-269876" lvl="1">
              <a:lnSpc>
                <a:spcPts val="3500"/>
              </a:lnSpc>
              <a:buFont typeface="Arial"/>
              <a:buChar char="•"/>
            </a:pPr>
            <a:r>
              <a:rPr lang="en-US" sz="2500">
                <a:solidFill>
                  <a:srgbClr val="000000"/>
                </a:solidFill>
                <a:latin typeface="Dosis"/>
              </a:rPr>
              <a:t>Permitir a los pacientes el seguimiento de sus pedidos</a:t>
            </a:r>
          </a:p>
        </p:txBody>
      </p:sp>
      <p:sp>
        <p:nvSpPr>
          <p:cNvPr name="TextBox 11" id="11"/>
          <p:cNvSpPr txBox="true"/>
          <p:nvPr/>
        </p:nvSpPr>
        <p:spPr>
          <a:xfrm rot="0">
            <a:off x="9526018" y="1952429"/>
            <a:ext cx="6618908" cy="712470"/>
          </a:xfrm>
          <a:prstGeom prst="rect">
            <a:avLst/>
          </a:prstGeom>
        </p:spPr>
        <p:txBody>
          <a:bodyPr anchor="t" rtlCol="false" tIns="0" lIns="0" bIns="0" rIns="0">
            <a:spAutoFit/>
          </a:bodyPr>
          <a:lstStyle/>
          <a:p>
            <a:pPr algn="l">
              <a:lnSpc>
                <a:spcPts val="5880"/>
              </a:lnSpc>
            </a:pPr>
            <a:r>
              <a:rPr lang="en-US" sz="4200">
                <a:solidFill>
                  <a:srgbClr val="000000"/>
                </a:solidFill>
                <a:latin typeface="Inter Bold"/>
              </a:rPr>
              <a:t>DEBERÍA TENER</a:t>
            </a:r>
          </a:p>
        </p:txBody>
      </p:sp>
      <p:sp>
        <p:nvSpPr>
          <p:cNvPr name="TextBox 12" id="12"/>
          <p:cNvSpPr txBox="true"/>
          <p:nvPr/>
        </p:nvSpPr>
        <p:spPr>
          <a:xfrm rot="0">
            <a:off x="2143073" y="2611558"/>
            <a:ext cx="6618908" cy="17462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Dosis"/>
              </a:rPr>
              <a:t>Facilitar el acceso del usuario</a:t>
            </a:r>
          </a:p>
          <a:p>
            <a:pPr algn="l" marL="539753" indent="-269876" lvl="1">
              <a:lnSpc>
                <a:spcPts val="3500"/>
              </a:lnSpc>
              <a:buFont typeface="Arial"/>
              <a:buChar char="•"/>
            </a:pPr>
            <a:r>
              <a:rPr lang="en-US" sz="2500">
                <a:solidFill>
                  <a:srgbClr val="000000"/>
                </a:solidFill>
                <a:latin typeface="Dosis"/>
              </a:rPr>
              <a:t>Crear un panel de control para los médicos.</a:t>
            </a:r>
          </a:p>
          <a:p>
            <a:pPr algn="l" marL="539753" indent="-269876" lvl="1">
              <a:lnSpc>
                <a:spcPts val="3500"/>
              </a:lnSpc>
              <a:buFont typeface="Arial"/>
              <a:buChar char="•"/>
            </a:pPr>
            <a:r>
              <a:rPr lang="en-US" sz="2500">
                <a:solidFill>
                  <a:srgbClr val="000000"/>
                </a:solidFill>
                <a:latin typeface="Dosis"/>
              </a:rPr>
              <a:t>Facilitar la creación de packs de tratamiento.</a:t>
            </a:r>
          </a:p>
          <a:p>
            <a:pPr algn="l" marL="539753" indent="-269876" lvl="1">
              <a:lnSpc>
                <a:spcPts val="3500"/>
              </a:lnSpc>
              <a:buFont typeface="Arial"/>
              <a:buChar char="•"/>
            </a:pPr>
            <a:r>
              <a:rPr lang="en-US" sz="2500">
                <a:solidFill>
                  <a:srgbClr val="000000"/>
                </a:solidFill>
                <a:latin typeface="Dosis"/>
              </a:rPr>
              <a:t>Facilitar la gestión de notificaciones y avisos.</a:t>
            </a:r>
          </a:p>
        </p:txBody>
      </p:sp>
      <p:sp>
        <p:nvSpPr>
          <p:cNvPr name="TextBox 13" id="13"/>
          <p:cNvSpPr txBox="true"/>
          <p:nvPr/>
        </p:nvSpPr>
        <p:spPr>
          <a:xfrm rot="0">
            <a:off x="2143073" y="1952429"/>
            <a:ext cx="6618908" cy="712470"/>
          </a:xfrm>
          <a:prstGeom prst="rect">
            <a:avLst/>
          </a:prstGeom>
        </p:spPr>
        <p:txBody>
          <a:bodyPr anchor="t" rtlCol="false" tIns="0" lIns="0" bIns="0" rIns="0">
            <a:spAutoFit/>
          </a:bodyPr>
          <a:lstStyle/>
          <a:p>
            <a:pPr algn="l">
              <a:lnSpc>
                <a:spcPts val="5880"/>
              </a:lnSpc>
            </a:pPr>
            <a:r>
              <a:rPr lang="en-US" sz="4200">
                <a:solidFill>
                  <a:srgbClr val="000000"/>
                </a:solidFill>
                <a:latin typeface="Inter Bold"/>
              </a:rPr>
              <a:t>DEBE TENER</a:t>
            </a:r>
          </a:p>
        </p:txBody>
      </p:sp>
      <p:sp>
        <p:nvSpPr>
          <p:cNvPr name="Freeform 14" id="14"/>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7"/>
            <a:stretch>
              <a:fillRect l="0" t="-7266" r="0" b="-16283"/>
            </a:stretch>
          </a:blipFill>
        </p:spPr>
      </p:sp>
      <p:sp>
        <p:nvSpPr>
          <p:cNvPr name="TextBox 15" id="15"/>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
        <p:nvSpPr>
          <p:cNvPr name="TextBox 16" id="16"/>
          <p:cNvSpPr txBox="true"/>
          <p:nvPr/>
        </p:nvSpPr>
        <p:spPr>
          <a:xfrm rot="0">
            <a:off x="9526018" y="5721954"/>
            <a:ext cx="6618908" cy="130810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Dosis"/>
              </a:rPr>
              <a:t>Informes de los pacientes.</a:t>
            </a:r>
          </a:p>
          <a:p>
            <a:pPr algn="l" marL="539753" indent="-269876" lvl="1">
              <a:lnSpc>
                <a:spcPts val="3500"/>
              </a:lnSpc>
              <a:buFont typeface="Arial"/>
              <a:buChar char="•"/>
            </a:pPr>
            <a:r>
              <a:rPr lang="en-US" sz="2500">
                <a:solidFill>
                  <a:srgbClr val="000000"/>
                </a:solidFill>
                <a:latin typeface="Dosis"/>
              </a:rPr>
              <a:t>Agenda de los médicos.</a:t>
            </a:r>
          </a:p>
          <a:p>
            <a:pPr algn="l" marL="539753" indent="-269876" lvl="1">
              <a:lnSpc>
                <a:spcPts val="3500"/>
              </a:lnSpc>
              <a:buFont typeface="Arial"/>
              <a:buChar char="•"/>
            </a:pPr>
            <a:r>
              <a:rPr lang="en-US" sz="2500">
                <a:solidFill>
                  <a:srgbClr val="000000"/>
                </a:solidFill>
                <a:latin typeface="Dosis"/>
              </a:rPr>
              <a:t>Chat médico - paciente.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935846">
            <a:off x="-2587764" y="6696815"/>
            <a:ext cx="4890107" cy="5122969"/>
          </a:xfrm>
          <a:custGeom>
            <a:avLst/>
            <a:gdLst/>
            <a:ahLst/>
            <a:cxnLst/>
            <a:rect r="r" b="b" t="t" l="l"/>
            <a:pathLst>
              <a:path h="5122969" w="4890107">
                <a:moveTo>
                  <a:pt x="0" y="0"/>
                </a:moveTo>
                <a:lnTo>
                  <a:pt x="4890107" y="0"/>
                </a:lnTo>
                <a:lnTo>
                  <a:pt x="4890107" y="5122970"/>
                </a:lnTo>
                <a:lnTo>
                  <a:pt x="0" y="5122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7"/>
            <a:stretch>
              <a:fillRect l="0" t="-7266" r="0" b="-16283"/>
            </a:stretch>
          </a:blipFill>
        </p:spPr>
      </p:sp>
      <p:grpSp>
        <p:nvGrpSpPr>
          <p:cNvPr name="Group 7" id="7"/>
          <p:cNvGrpSpPr/>
          <p:nvPr/>
        </p:nvGrpSpPr>
        <p:grpSpPr>
          <a:xfrm rot="0">
            <a:off x="8146486" y="3156655"/>
            <a:ext cx="8112884" cy="1087658"/>
            <a:chOff x="0" y="0"/>
            <a:chExt cx="2136727" cy="286461"/>
          </a:xfrm>
        </p:grpSpPr>
        <p:sp>
          <p:nvSpPr>
            <p:cNvPr name="Freeform 8" id="8"/>
            <p:cNvSpPr/>
            <p:nvPr/>
          </p:nvSpPr>
          <p:spPr>
            <a:xfrm flipH="false" flipV="false" rot="0">
              <a:off x="0" y="0"/>
              <a:ext cx="2136727" cy="286461"/>
            </a:xfrm>
            <a:custGeom>
              <a:avLst/>
              <a:gdLst/>
              <a:ahLst/>
              <a:cxnLst/>
              <a:rect r="r" b="b" t="t" l="l"/>
              <a:pathLst>
                <a:path h="286461" w="2136727">
                  <a:moveTo>
                    <a:pt x="35308" y="0"/>
                  </a:moveTo>
                  <a:lnTo>
                    <a:pt x="2101419" y="0"/>
                  </a:lnTo>
                  <a:cubicBezTo>
                    <a:pt x="2120919" y="0"/>
                    <a:pt x="2136727" y="15808"/>
                    <a:pt x="2136727" y="35308"/>
                  </a:cubicBezTo>
                  <a:lnTo>
                    <a:pt x="2136727" y="251153"/>
                  </a:lnTo>
                  <a:cubicBezTo>
                    <a:pt x="2136727" y="260517"/>
                    <a:pt x="2133007" y="269498"/>
                    <a:pt x="2126385" y="276120"/>
                  </a:cubicBezTo>
                  <a:cubicBezTo>
                    <a:pt x="2119764" y="282741"/>
                    <a:pt x="2110783" y="286461"/>
                    <a:pt x="2101419" y="286461"/>
                  </a:cubicBezTo>
                  <a:lnTo>
                    <a:pt x="35308" y="286461"/>
                  </a:lnTo>
                  <a:cubicBezTo>
                    <a:pt x="15808" y="286461"/>
                    <a:pt x="0" y="270653"/>
                    <a:pt x="0" y="251153"/>
                  </a:cubicBezTo>
                  <a:lnTo>
                    <a:pt x="0" y="35308"/>
                  </a:lnTo>
                  <a:cubicBezTo>
                    <a:pt x="0" y="15808"/>
                    <a:pt x="15808" y="0"/>
                    <a:pt x="35308" y="0"/>
                  </a:cubicBezTo>
                  <a:close/>
                </a:path>
              </a:pathLst>
            </a:custGeom>
            <a:solidFill>
              <a:srgbClr val="E4DFDA"/>
            </a:solidFill>
            <a:ln w="38100" cap="rnd">
              <a:solidFill>
                <a:srgbClr val="000000"/>
              </a:solidFill>
              <a:prstDash val="solid"/>
              <a:round/>
            </a:ln>
          </p:spPr>
        </p:sp>
        <p:sp>
          <p:nvSpPr>
            <p:cNvPr name="TextBox 9" id="9"/>
            <p:cNvSpPr txBox="true"/>
            <p:nvPr/>
          </p:nvSpPr>
          <p:spPr>
            <a:xfrm>
              <a:off x="0" y="-38100"/>
              <a:ext cx="2136727" cy="324561"/>
            </a:xfrm>
            <a:prstGeom prst="rect">
              <a:avLst/>
            </a:prstGeom>
          </p:spPr>
          <p:txBody>
            <a:bodyPr anchor="ctr" rtlCol="false" tIns="50800" lIns="50800" bIns="50800" rIns="50800"/>
            <a:lstStyle/>
            <a:p>
              <a:pPr algn="ctr">
                <a:lnSpc>
                  <a:spcPts val="3080"/>
                </a:lnSpc>
              </a:pPr>
              <a:r>
                <a:rPr lang="en-US" sz="2200" spc="57">
                  <a:solidFill>
                    <a:srgbClr val="000000"/>
                  </a:solidFill>
                  <a:latin typeface="Dosis"/>
                </a:rPr>
                <a:t>Mejorar la captación de pacientes desde la web. Con el actual sistema se depende totalmente de los médicos.</a:t>
              </a:r>
            </a:p>
          </p:txBody>
        </p:sp>
      </p:grpSp>
      <p:sp>
        <p:nvSpPr>
          <p:cNvPr name="TextBox 10" id="10"/>
          <p:cNvSpPr txBox="true"/>
          <p:nvPr/>
        </p:nvSpPr>
        <p:spPr>
          <a:xfrm rot="0">
            <a:off x="2143073" y="494714"/>
            <a:ext cx="14001853" cy="657225"/>
          </a:xfrm>
          <a:prstGeom prst="rect">
            <a:avLst/>
          </a:prstGeom>
        </p:spPr>
        <p:txBody>
          <a:bodyPr anchor="t" rtlCol="false" tIns="0" lIns="0" bIns="0" rIns="0">
            <a:spAutoFit/>
          </a:bodyPr>
          <a:lstStyle/>
          <a:p>
            <a:pPr algn="ctr">
              <a:lnSpc>
                <a:spcPts val="5099"/>
              </a:lnSpc>
            </a:pPr>
            <a:r>
              <a:rPr lang="en-US" sz="4999">
                <a:solidFill>
                  <a:srgbClr val="000000"/>
                </a:solidFill>
                <a:latin typeface="Inter Bold"/>
              </a:rPr>
              <a:t>Priorización MoSCoW</a:t>
            </a:r>
          </a:p>
        </p:txBody>
      </p:sp>
      <p:sp>
        <p:nvSpPr>
          <p:cNvPr name="TextBox 11" id="11"/>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
        <p:nvSpPr>
          <p:cNvPr name="TextBox 12" id="12"/>
          <p:cNvSpPr txBox="true"/>
          <p:nvPr/>
        </p:nvSpPr>
        <p:spPr>
          <a:xfrm rot="0">
            <a:off x="1274689" y="3179339"/>
            <a:ext cx="6618908" cy="3063873"/>
          </a:xfrm>
          <a:prstGeom prst="rect">
            <a:avLst/>
          </a:prstGeom>
        </p:spPr>
        <p:txBody>
          <a:bodyPr anchor="t" rtlCol="false" tIns="0" lIns="0" bIns="0" rIns="0">
            <a:spAutoFit/>
          </a:bodyPr>
          <a:lstStyle/>
          <a:p>
            <a:pPr algn="l" marL="539753" indent="-269876" lvl="1">
              <a:lnSpc>
                <a:spcPts val="6250"/>
              </a:lnSpc>
              <a:buFont typeface="Arial"/>
              <a:buChar char="•"/>
            </a:pPr>
            <a:r>
              <a:rPr lang="en-US" sz="2500">
                <a:solidFill>
                  <a:srgbClr val="000000"/>
                </a:solidFill>
                <a:latin typeface="Dosis"/>
              </a:rPr>
              <a:t>Facilitar el acceso del usuario</a:t>
            </a:r>
          </a:p>
          <a:p>
            <a:pPr algn="l" marL="539753" indent="-269876" lvl="1">
              <a:lnSpc>
                <a:spcPts val="6250"/>
              </a:lnSpc>
              <a:buFont typeface="Arial"/>
              <a:buChar char="•"/>
            </a:pPr>
            <a:r>
              <a:rPr lang="en-US" sz="2500">
                <a:solidFill>
                  <a:srgbClr val="000000"/>
                </a:solidFill>
                <a:latin typeface="Dosis"/>
              </a:rPr>
              <a:t>Crear un panel de control para los médicos.</a:t>
            </a:r>
          </a:p>
          <a:p>
            <a:pPr algn="l" marL="539753" indent="-269876" lvl="1">
              <a:lnSpc>
                <a:spcPts val="6250"/>
              </a:lnSpc>
              <a:buFont typeface="Arial"/>
              <a:buChar char="•"/>
            </a:pPr>
            <a:r>
              <a:rPr lang="en-US" sz="2500">
                <a:solidFill>
                  <a:srgbClr val="000000"/>
                </a:solidFill>
                <a:latin typeface="Dosis"/>
              </a:rPr>
              <a:t>Facilitar la creación de packs de tratamiento.</a:t>
            </a:r>
          </a:p>
          <a:p>
            <a:pPr algn="l" marL="539753" indent="-269876" lvl="1">
              <a:lnSpc>
                <a:spcPts val="6250"/>
              </a:lnSpc>
              <a:buFont typeface="Arial"/>
              <a:buChar char="•"/>
            </a:pPr>
            <a:r>
              <a:rPr lang="en-US" sz="2500">
                <a:solidFill>
                  <a:srgbClr val="000000"/>
                </a:solidFill>
                <a:latin typeface="Dosis"/>
              </a:rPr>
              <a:t>Facilitar la gestión de notificaciones y avisos.</a:t>
            </a:r>
          </a:p>
        </p:txBody>
      </p:sp>
      <p:sp>
        <p:nvSpPr>
          <p:cNvPr name="TextBox 13" id="13"/>
          <p:cNvSpPr txBox="true"/>
          <p:nvPr/>
        </p:nvSpPr>
        <p:spPr>
          <a:xfrm rot="0">
            <a:off x="2143073" y="1952429"/>
            <a:ext cx="6618908" cy="712470"/>
          </a:xfrm>
          <a:prstGeom prst="rect">
            <a:avLst/>
          </a:prstGeom>
        </p:spPr>
        <p:txBody>
          <a:bodyPr anchor="t" rtlCol="false" tIns="0" lIns="0" bIns="0" rIns="0">
            <a:spAutoFit/>
          </a:bodyPr>
          <a:lstStyle/>
          <a:p>
            <a:pPr algn="l">
              <a:lnSpc>
                <a:spcPts val="5880"/>
              </a:lnSpc>
            </a:pPr>
            <a:r>
              <a:rPr lang="en-US" sz="4200">
                <a:solidFill>
                  <a:srgbClr val="000000"/>
                </a:solidFill>
                <a:latin typeface="Inter Bold"/>
              </a:rPr>
              <a:t>DEBE TENER</a:t>
            </a:r>
          </a:p>
        </p:txBody>
      </p:sp>
      <p:grpSp>
        <p:nvGrpSpPr>
          <p:cNvPr name="Group 14" id="14"/>
          <p:cNvGrpSpPr/>
          <p:nvPr/>
        </p:nvGrpSpPr>
        <p:grpSpPr>
          <a:xfrm rot="0">
            <a:off x="8146486" y="4263362"/>
            <a:ext cx="8112884" cy="2236868"/>
            <a:chOff x="0" y="0"/>
            <a:chExt cx="2136727" cy="589134"/>
          </a:xfrm>
        </p:grpSpPr>
        <p:sp>
          <p:nvSpPr>
            <p:cNvPr name="Freeform 15" id="15"/>
            <p:cNvSpPr/>
            <p:nvPr/>
          </p:nvSpPr>
          <p:spPr>
            <a:xfrm flipH="false" flipV="false" rot="0">
              <a:off x="0" y="0"/>
              <a:ext cx="2136727" cy="589134"/>
            </a:xfrm>
            <a:custGeom>
              <a:avLst/>
              <a:gdLst/>
              <a:ahLst/>
              <a:cxnLst/>
              <a:rect r="r" b="b" t="t" l="l"/>
              <a:pathLst>
                <a:path h="589134" w="2136727">
                  <a:moveTo>
                    <a:pt x="36262" y="0"/>
                  </a:moveTo>
                  <a:lnTo>
                    <a:pt x="2100464" y="0"/>
                  </a:lnTo>
                  <a:cubicBezTo>
                    <a:pt x="2120491" y="0"/>
                    <a:pt x="2136727" y="16235"/>
                    <a:pt x="2136727" y="36262"/>
                  </a:cubicBezTo>
                  <a:lnTo>
                    <a:pt x="2136727" y="552872"/>
                  </a:lnTo>
                  <a:cubicBezTo>
                    <a:pt x="2136727" y="572899"/>
                    <a:pt x="2120491" y="589134"/>
                    <a:pt x="2100464" y="589134"/>
                  </a:cubicBezTo>
                  <a:lnTo>
                    <a:pt x="36262" y="589134"/>
                  </a:lnTo>
                  <a:cubicBezTo>
                    <a:pt x="16235" y="589134"/>
                    <a:pt x="0" y="572899"/>
                    <a:pt x="0" y="552872"/>
                  </a:cubicBezTo>
                  <a:lnTo>
                    <a:pt x="0" y="36262"/>
                  </a:lnTo>
                  <a:cubicBezTo>
                    <a:pt x="0" y="16235"/>
                    <a:pt x="16235" y="0"/>
                    <a:pt x="36262" y="0"/>
                  </a:cubicBezTo>
                  <a:close/>
                </a:path>
              </a:pathLst>
            </a:custGeom>
            <a:solidFill>
              <a:srgbClr val="E4DFDA"/>
            </a:solidFill>
            <a:ln w="38100" cap="rnd">
              <a:solidFill>
                <a:srgbClr val="000000"/>
              </a:solidFill>
              <a:prstDash val="solid"/>
              <a:round/>
            </a:ln>
          </p:spPr>
        </p:sp>
        <p:sp>
          <p:nvSpPr>
            <p:cNvPr name="TextBox 16" id="16"/>
            <p:cNvSpPr txBox="true"/>
            <p:nvPr/>
          </p:nvSpPr>
          <p:spPr>
            <a:xfrm>
              <a:off x="0" y="-38100"/>
              <a:ext cx="2136727" cy="627234"/>
            </a:xfrm>
            <a:prstGeom prst="rect">
              <a:avLst/>
            </a:prstGeom>
          </p:spPr>
          <p:txBody>
            <a:bodyPr anchor="ctr" rtlCol="false" tIns="50800" lIns="50800" bIns="50800" rIns="50800"/>
            <a:lstStyle/>
            <a:p>
              <a:pPr algn="ctr">
                <a:lnSpc>
                  <a:spcPts val="3080"/>
                </a:lnSpc>
              </a:pPr>
              <a:r>
                <a:rPr lang="en-US" sz="2200" spc="57">
                  <a:solidFill>
                    <a:srgbClr val="000000"/>
                  </a:solidFill>
                  <a:latin typeface="Dosis"/>
                </a:rPr>
                <a:t>Mejoras sustanciales en la parte de nuestros principales socios, los médicos. Con esto se pretende aumentar la captación y facilitar el trabajo a los que ya forman parte de nuestra cartera.</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DFDA"/>
        </a:solidFill>
      </p:bgPr>
    </p:bg>
    <p:spTree>
      <p:nvGrpSpPr>
        <p:cNvPr id="1" name=""/>
        <p:cNvGrpSpPr/>
        <p:nvPr/>
      </p:nvGrpSpPr>
      <p:grpSpPr>
        <a:xfrm>
          <a:off x="0" y="0"/>
          <a:ext cx="0" cy="0"/>
          <a:chOff x="0" y="0"/>
          <a:chExt cx="0" cy="0"/>
        </a:xfrm>
      </p:grpSpPr>
      <p:sp>
        <p:nvSpPr>
          <p:cNvPr name="Freeform 2" id="2"/>
          <p:cNvSpPr/>
          <p:nvPr/>
        </p:nvSpPr>
        <p:spPr>
          <a:xfrm flipH="false" flipV="false" rot="4935846">
            <a:off x="16796275" y="-1384311"/>
            <a:ext cx="4890107" cy="5122969"/>
          </a:xfrm>
          <a:custGeom>
            <a:avLst/>
            <a:gdLst/>
            <a:ahLst/>
            <a:cxnLst/>
            <a:rect r="r" b="b" t="t" l="l"/>
            <a:pathLst>
              <a:path h="5122969" w="4890107">
                <a:moveTo>
                  <a:pt x="0" y="0"/>
                </a:moveTo>
                <a:lnTo>
                  <a:pt x="4890107" y="0"/>
                </a:lnTo>
                <a:lnTo>
                  <a:pt x="4890107" y="5122969"/>
                </a:lnTo>
                <a:lnTo>
                  <a:pt x="0" y="5122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935846">
            <a:off x="-2587764" y="6696815"/>
            <a:ext cx="4890107" cy="5122969"/>
          </a:xfrm>
          <a:custGeom>
            <a:avLst/>
            <a:gdLst/>
            <a:ahLst/>
            <a:cxnLst/>
            <a:rect r="r" b="b" t="t" l="l"/>
            <a:pathLst>
              <a:path h="5122969" w="4890107">
                <a:moveTo>
                  <a:pt x="0" y="0"/>
                </a:moveTo>
                <a:lnTo>
                  <a:pt x="4890107" y="0"/>
                </a:lnTo>
                <a:lnTo>
                  <a:pt x="4890107" y="5122970"/>
                </a:lnTo>
                <a:lnTo>
                  <a:pt x="0" y="5122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68801">
            <a:off x="16364502" y="4738762"/>
            <a:ext cx="5753655" cy="6759066"/>
          </a:xfrm>
          <a:custGeom>
            <a:avLst/>
            <a:gdLst/>
            <a:ahLst/>
            <a:cxnLst/>
            <a:rect r="r" b="b" t="t" l="l"/>
            <a:pathLst>
              <a:path h="6759066" w="5753655">
                <a:moveTo>
                  <a:pt x="0" y="0"/>
                </a:moveTo>
                <a:lnTo>
                  <a:pt x="5753654" y="0"/>
                </a:lnTo>
                <a:lnTo>
                  <a:pt x="5753654" y="6759066"/>
                </a:lnTo>
                <a:lnTo>
                  <a:pt x="0" y="675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9568801">
            <a:off x="-3858335" y="-2350833"/>
            <a:ext cx="5753655" cy="6759066"/>
          </a:xfrm>
          <a:custGeom>
            <a:avLst/>
            <a:gdLst/>
            <a:ahLst/>
            <a:cxnLst/>
            <a:rect r="r" b="b" t="t" l="l"/>
            <a:pathLst>
              <a:path h="6759066" w="5753655">
                <a:moveTo>
                  <a:pt x="5753655" y="6759066"/>
                </a:moveTo>
                <a:lnTo>
                  <a:pt x="0" y="6759066"/>
                </a:lnTo>
                <a:lnTo>
                  <a:pt x="0" y="0"/>
                </a:lnTo>
                <a:lnTo>
                  <a:pt x="5753655" y="0"/>
                </a:lnTo>
                <a:lnTo>
                  <a:pt x="5753655" y="675906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143073" y="494714"/>
            <a:ext cx="14001853" cy="657225"/>
          </a:xfrm>
          <a:prstGeom prst="rect">
            <a:avLst/>
          </a:prstGeom>
        </p:spPr>
        <p:txBody>
          <a:bodyPr anchor="t" rtlCol="false" tIns="0" lIns="0" bIns="0" rIns="0">
            <a:spAutoFit/>
          </a:bodyPr>
          <a:lstStyle/>
          <a:p>
            <a:pPr algn="ctr">
              <a:lnSpc>
                <a:spcPts val="5099"/>
              </a:lnSpc>
            </a:pPr>
            <a:r>
              <a:rPr lang="en-US" sz="4999">
                <a:solidFill>
                  <a:srgbClr val="000000"/>
                </a:solidFill>
                <a:latin typeface="Inter Bold"/>
              </a:rPr>
              <a:t>Priorización MoSCoW</a:t>
            </a:r>
          </a:p>
        </p:txBody>
      </p:sp>
      <p:sp>
        <p:nvSpPr>
          <p:cNvPr name="TextBox 7" id="7"/>
          <p:cNvSpPr txBox="true"/>
          <p:nvPr/>
        </p:nvSpPr>
        <p:spPr>
          <a:xfrm rot="0">
            <a:off x="2897426" y="2127909"/>
            <a:ext cx="6618908" cy="712470"/>
          </a:xfrm>
          <a:prstGeom prst="rect">
            <a:avLst/>
          </a:prstGeom>
        </p:spPr>
        <p:txBody>
          <a:bodyPr anchor="t" rtlCol="false" tIns="0" lIns="0" bIns="0" rIns="0">
            <a:spAutoFit/>
          </a:bodyPr>
          <a:lstStyle/>
          <a:p>
            <a:pPr algn="l">
              <a:lnSpc>
                <a:spcPts val="5880"/>
              </a:lnSpc>
            </a:pPr>
            <a:r>
              <a:rPr lang="en-US" sz="4200">
                <a:solidFill>
                  <a:srgbClr val="000000"/>
                </a:solidFill>
                <a:latin typeface="Inter Bold"/>
              </a:rPr>
              <a:t>NO TENDRÁ</a:t>
            </a:r>
          </a:p>
        </p:txBody>
      </p:sp>
      <p:sp>
        <p:nvSpPr>
          <p:cNvPr name="Freeform 8" id="8"/>
          <p:cNvSpPr/>
          <p:nvPr/>
        </p:nvSpPr>
        <p:spPr>
          <a:xfrm flipH="false" flipV="false" rot="0">
            <a:off x="381598" y="8584938"/>
            <a:ext cx="6658014" cy="1441992"/>
          </a:xfrm>
          <a:custGeom>
            <a:avLst/>
            <a:gdLst/>
            <a:ahLst/>
            <a:cxnLst/>
            <a:rect r="r" b="b" t="t" l="l"/>
            <a:pathLst>
              <a:path h="1441992" w="6658014">
                <a:moveTo>
                  <a:pt x="0" y="0"/>
                </a:moveTo>
                <a:lnTo>
                  <a:pt x="6658014" y="0"/>
                </a:lnTo>
                <a:lnTo>
                  <a:pt x="6658014" y="1441993"/>
                </a:lnTo>
                <a:lnTo>
                  <a:pt x="0" y="1441993"/>
                </a:lnTo>
                <a:lnTo>
                  <a:pt x="0" y="0"/>
                </a:lnTo>
                <a:close/>
              </a:path>
            </a:pathLst>
          </a:custGeom>
          <a:blipFill>
            <a:blip r:embed="rId7"/>
            <a:stretch>
              <a:fillRect l="0" t="-7266" r="0" b="-16283"/>
            </a:stretch>
          </a:blipFill>
        </p:spPr>
      </p:sp>
      <p:sp>
        <p:nvSpPr>
          <p:cNvPr name="TextBox 9" id="9"/>
          <p:cNvSpPr txBox="true"/>
          <p:nvPr/>
        </p:nvSpPr>
        <p:spPr>
          <a:xfrm rot="0">
            <a:off x="514621" y="9988831"/>
            <a:ext cx="6391967" cy="298169"/>
          </a:xfrm>
          <a:prstGeom prst="rect">
            <a:avLst/>
          </a:prstGeom>
        </p:spPr>
        <p:txBody>
          <a:bodyPr anchor="t" rtlCol="false" tIns="0" lIns="0" bIns="0" rIns="0">
            <a:spAutoFit/>
          </a:bodyPr>
          <a:lstStyle/>
          <a:p>
            <a:pPr algn="ctr">
              <a:lnSpc>
                <a:spcPts val="2420"/>
              </a:lnSpc>
            </a:pPr>
            <a:r>
              <a:rPr lang="en-US" sz="1728" spc="1382">
                <a:solidFill>
                  <a:srgbClr val="000000"/>
                </a:solidFill>
                <a:latin typeface="Montserrat Medium"/>
              </a:rPr>
              <a:t>BY DERMATOLOGISTS</a:t>
            </a:r>
          </a:p>
        </p:txBody>
      </p:sp>
      <p:sp>
        <p:nvSpPr>
          <p:cNvPr name="TextBox 10" id="10"/>
          <p:cNvSpPr txBox="true"/>
          <p:nvPr/>
        </p:nvSpPr>
        <p:spPr>
          <a:xfrm rot="0">
            <a:off x="2897426" y="3004968"/>
            <a:ext cx="6618908" cy="2273298"/>
          </a:xfrm>
          <a:prstGeom prst="rect">
            <a:avLst/>
          </a:prstGeom>
        </p:spPr>
        <p:txBody>
          <a:bodyPr anchor="t" rtlCol="false" tIns="0" lIns="0" bIns="0" rIns="0">
            <a:spAutoFit/>
          </a:bodyPr>
          <a:lstStyle/>
          <a:p>
            <a:pPr algn="l" marL="539753" indent="-269876" lvl="1">
              <a:lnSpc>
                <a:spcPts val="6250"/>
              </a:lnSpc>
              <a:buFont typeface="Arial"/>
              <a:buChar char="•"/>
            </a:pPr>
            <a:r>
              <a:rPr lang="en-US" sz="2500">
                <a:solidFill>
                  <a:srgbClr val="000000"/>
                </a:solidFill>
                <a:latin typeface="Dosis Bold"/>
              </a:rPr>
              <a:t>Agenda de los médicos.</a:t>
            </a:r>
          </a:p>
          <a:p>
            <a:pPr algn="l" marL="539753" indent="-269876" lvl="1">
              <a:lnSpc>
                <a:spcPts val="6250"/>
              </a:lnSpc>
              <a:buFont typeface="Arial"/>
              <a:buChar char="•"/>
            </a:pPr>
            <a:r>
              <a:rPr lang="en-US" sz="2500">
                <a:solidFill>
                  <a:srgbClr val="000000"/>
                </a:solidFill>
                <a:latin typeface="Dosis Bold"/>
              </a:rPr>
              <a:t>Chat médico - paciente.</a:t>
            </a:r>
          </a:p>
          <a:p>
            <a:pPr algn="l" marL="539753" indent="-269876" lvl="1">
              <a:lnSpc>
                <a:spcPts val="6250"/>
              </a:lnSpc>
              <a:buFont typeface="Arial"/>
              <a:buChar char="•"/>
            </a:pPr>
            <a:r>
              <a:rPr lang="en-US" sz="2500">
                <a:solidFill>
                  <a:srgbClr val="000000"/>
                </a:solidFill>
                <a:latin typeface="Dosis Bold"/>
              </a:rPr>
              <a:t>Informes de los pacientes.</a:t>
            </a:r>
          </a:p>
        </p:txBody>
      </p:sp>
      <p:grpSp>
        <p:nvGrpSpPr>
          <p:cNvPr name="Group 11" id="11"/>
          <p:cNvGrpSpPr/>
          <p:nvPr/>
        </p:nvGrpSpPr>
        <p:grpSpPr>
          <a:xfrm rot="0">
            <a:off x="7249511" y="2718315"/>
            <a:ext cx="8895415" cy="1087658"/>
            <a:chOff x="0" y="0"/>
            <a:chExt cx="2342825" cy="286461"/>
          </a:xfrm>
        </p:grpSpPr>
        <p:sp>
          <p:nvSpPr>
            <p:cNvPr name="Freeform 12" id="12"/>
            <p:cNvSpPr/>
            <p:nvPr/>
          </p:nvSpPr>
          <p:spPr>
            <a:xfrm flipH="false" flipV="false" rot="0">
              <a:off x="0" y="0"/>
              <a:ext cx="2342825" cy="286461"/>
            </a:xfrm>
            <a:custGeom>
              <a:avLst/>
              <a:gdLst/>
              <a:ahLst/>
              <a:cxnLst/>
              <a:rect r="r" b="b" t="t" l="l"/>
              <a:pathLst>
                <a:path h="286461" w="2342825">
                  <a:moveTo>
                    <a:pt x="32202" y="0"/>
                  </a:moveTo>
                  <a:lnTo>
                    <a:pt x="2310623" y="0"/>
                  </a:lnTo>
                  <a:cubicBezTo>
                    <a:pt x="2319164" y="0"/>
                    <a:pt x="2327355" y="3393"/>
                    <a:pt x="2333394" y="9432"/>
                  </a:cubicBezTo>
                  <a:cubicBezTo>
                    <a:pt x="2339433" y="15471"/>
                    <a:pt x="2342825" y="23662"/>
                    <a:pt x="2342825" y="32202"/>
                  </a:cubicBezTo>
                  <a:lnTo>
                    <a:pt x="2342825" y="254259"/>
                  </a:lnTo>
                  <a:cubicBezTo>
                    <a:pt x="2342825" y="272044"/>
                    <a:pt x="2328408" y="286461"/>
                    <a:pt x="2310623" y="286461"/>
                  </a:cubicBezTo>
                  <a:lnTo>
                    <a:pt x="32202" y="286461"/>
                  </a:lnTo>
                  <a:cubicBezTo>
                    <a:pt x="14417" y="286461"/>
                    <a:pt x="0" y="272044"/>
                    <a:pt x="0" y="254259"/>
                  </a:cubicBezTo>
                  <a:lnTo>
                    <a:pt x="0" y="32202"/>
                  </a:lnTo>
                  <a:cubicBezTo>
                    <a:pt x="0" y="14417"/>
                    <a:pt x="14417" y="0"/>
                    <a:pt x="32202" y="0"/>
                  </a:cubicBezTo>
                  <a:close/>
                </a:path>
              </a:pathLst>
            </a:custGeom>
            <a:solidFill>
              <a:srgbClr val="E4DFDA"/>
            </a:solidFill>
            <a:ln w="38100" cap="rnd">
              <a:solidFill>
                <a:srgbClr val="000000"/>
              </a:solidFill>
              <a:prstDash val="solid"/>
              <a:round/>
            </a:ln>
          </p:spPr>
        </p:sp>
        <p:sp>
          <p:nvSpPr>
            <p:cNvPr name="TextBox 13" id="13"/>
            <p:cNvSpPr txBox="true"/>
            <p:nvPr/>
          </p:nvSpPr>
          <p:spPr>
            <a:xfrm>
              <a:off x="0" y="-38100"/>
              <a:ext cx="2342825" cy="324561"/>
            </a:xfrm>
            <a:prstGeom prst="rect">
              <a:avLst/>
            </a:prstGeom>
          </p:spPr>
          <p:txBody>
            <a:bodyPr anchor="ctr" rtlCol="false" tIns="50800" lIns="50800" bIns="50800" rIns="50800"/>
            <a:lstStyle/>
            <a:p>
              <a:pPr algn="ctr">
                <a:lnSpc>
                  <a:spcPts val="3080"/>
                </a:lnSpc>
              </a:pPr>
              <a:r>
                <a:rPr lang="en-US" sz="2200" spc="57">
                  <a:solidFill>
                    <a:srgbClr val="000000"/>
                  </a:solidFill>
                  <a:latin typeface="Dosis"/>
                </a:rPr>
                <a:t>El sistema de trabajo propuesto es asíncrono, por lo que no se necesita reservar cita en un momento concreto.</a:t>
              </a:r>
            </a:p>
          </p:txBody>
        </p:sp>
      </p:grpSp>
      <p:grpSp>
        <p:nvGrpSpPr>
          <p:cNvPr name="Group 14" id="14"/>
          <p:cNvGrpSpPr/>
          <p:nvPr/>
        </p:nvGrpSpPr>
        <p:grpSpPr>
          <a:xfrm rot="0">
            <a:off x="7249511" y="3825022"/>
            <a:ext cx="8895415" cy="1087658"/>
            <a:chOff x="0" y="0"/>
            <a:chExt cx="2342825" cy="286461"/>
          </a:xfrm>
        </p:grpSpPr>
        <p:sp>
          <p:nvSpPr>
            <p:cNvPr name="Freeform 15" id="15"/>
            <p:cNvSpPr/>
            <p:nvPr/>
          </p:nvSpPr>
          <p:spPr>
            <a:xfrm flipH="false" flipV="false" rot="0">
              <a:off x="0" y="0"/>
              <a:ext cx="2342825" cy="286461"/>
            </a:xfrm>
            <a:custGeom>
              <a:avLst/>
              <a:gdLst/>
              <a:ahLst/>
              <a:cxnLst/>
              <a:rect r="r" b="b" t="t" l="l"/>
              <a:pathLst>
                <a:path h="286461" w="2342825">
                  <a:moveTo>
                    <a:pt x="32202" y="0"/>
                  </a:moveTo>
                  <a:lnTo>
                    <a:pt x="2310623" y="0"/>
                  </a:lnTo>
                  <a:cubicBezTo>
                    <a:pt x="2319164" y="0"/>
                    <a:pt x="2327355" y="3393"/>
                    <a:pt x="2333394" y="9432"/>
                  </a:cubicBezTo>
                  <a:cubicBezTo>
                    <a:pt x="2339433" y="15471"/>
                    <a:pt x="2342825" y="23662"/>
                    <a:pt x="2342825" y="32202"/>
                  </a:cubicBezTo>
                  <a:lnTo>
                    <a:pt x="2342825" y="254259"/>
                  </a:lnTo>
                  <a:cubicBezTo>
                    <a:pt x="2342825" y="272044"/>
                    <a:pt x="2328408" y="286461"/>
                    <a:pt x="2310623" y="286461"/>
                  </a:cubicBezTo>
                  <a:lnTo>
                    <a:pt x="32202" y="286461"/>
                  </a:lnTo>
                  <a:cubicBezTo>
                    <a:pt x="14417" y="286461"/>
                    <a:pt x="0" y="272044"/>
                    <a:pt x="0" y="254259"/>
                  </a:cubicBezTo>
                  <a:lnTo>
                    <a:pt x="0" y="32202"/>
                  </a:lnTo>
                  <a:cubicBezTo>
                    <a:pt x="0" y="14417"/>
                    <a:pt x="14417" y="0"/>
                    <a:pt x="32202" y="0"/>
                  </a:cubicBezTo>
                  <a:close/>
                </a:path>
              </a:pathLst>
            </a:custGeom>
            <a:solidFill>
              <a:srgbClr val="E4DFDA"/>
            </a:solidFill>
            <a:ln w="38100" cap="rnd">
              <a:solidFill>
                <a:srgbClr val="000000"/>
              </a:solidFill>
              <a:prstDash val="solid"/>
              <a:round/>
            </a:ln>
          </p:spPr>
        </p:sp>
        <p:sp>
          <p:nvSpPr>
            <p:cNvPr name="TextBox 16" id="16"/>
            <p:cNvSpPr txBox="true"/>
            <p:nvPr/>
          </p:nvSpPr>
          <p:spPr>
            <a:xfrm>
              <a:off x="0" y="-38100"/>
              <a:ext cx="2342825" cy="324561"/>
            </a:xfrm>
            <a:prstGeom prst="rect">
              <a:avLst/>
            </a:prstGeom>
          </p:spPr>
          <p:txBody>
            <a:bodyPr anchor="ctr" rtlCol="false" tIns="50800" lIns="50800" bIns="50800" rIns="50800"/>
            <a:lstStyle/>
            <a:p>
              <a:pPr algn="ctr">
                <a:lnSpc>
                  <a:spcPts val="3080"/>
                </a:lnSpc>
              </a:pPr>
              <a:r>
                <a:rPr lang="en-US" sz="2200" spc="57">
                  <a:solidFill>
                    <a:srgbClr val="000000"/>
                  </a:solidFill>
                  <a:latin typeface="Dosis"/>
                </a:rPr>
                <a:t>Los médicos prefieren no mantener una interacción que necesite de reserva de un tiempo en concreto.</a:t>
              </a:r>
            </a:p>
          </p:txBody>
        </p:sp>
      </p:grpSp>
      <p:grpSp>
        <p:nvGrpSpPr>
          <p:cNvPr name="Group 17" id="17"/>
          <p:cNvGrpSpPr/>
          <p:nvPr/>
        </p:nvGrpSpPr>
        <p:grpSpPr>
          <a:xfrm rot="0">
            <a:off x="7249511" y="4931730"/>
            <a:ext cx="8895415" cy="3099219"/>
            <a:chOff x="0" y="0"/>
            <a:chExt cx="2342825" cy="816255"/>
          </a:xfrm>
        </p:grpSpPr>
        <p:sp>
          <p:nvSpPr>
            <p:cNvPr name="Freeform 18" id="18"/>
            <p:cNvSpPr/>
            <p:nvPr/>
          </p:nvSpPr>
          <p:spPr>
            <a:xfrm flipH="false" flipV="false" rot="0">
              <a:off x="0" y="0"/>
              <a:ext cx="2342825" cy="816255"/>
            </a:xfrm>
            <a:custGeom>
              <a:avLst/>
              <a:gdLst/>
              <a:ahLst/>
              <a:cxnLst/>
              <a:rect r="r" b="b" t="t" l="l"/>
              <a:pathLst>
                <a:path h="816255" w="2342825">
                  <a:moveTo>
                    <a:pt x="33072" y="0"/>
                  </a:moveTo>
                  <a:lnTo>
                    <a:pt x="2309753" y="0"/>
                  </a:lnTo>
                  <a:cubicBezTo>
                    <a:pt x="2318524" y="0"/>
                    <a:pt x="2326936" y="3484"/>
                    <a:pt x="2333139" y="9687"/>
                  </a:cubicBezTo>
                  <a:cubicBezTo>
                    <a:pt x="2339341" y="15889"/>
                    <a:pt x="2342825" y="24301"/>
                    <a:pt x="2342825" y="33072"/>
                  </a:cubicBezTo>
                  <a:lnTo>
                    <a:pt x="2342825" y="783183"/>
                  </a:lnTo>
                  <a:cubicBezTo>
                    <a:pt x="2342825" y="791954"/>
                    <a:pt x="2339341" y="800366"/>
                    <a:pt x="2333139" y="806569"/>
                  </a:cubicBezTo>
                  <a:cubicBezTo>
                    <a:pt x="2326936" y="812771"/>
                    <a:pt x="2318524" y="816255"/>
                    <a:pt x="2309753" y="816255"/>
                  </a:cubicBezTo>
                  <a:lnTo>
                    <a:pt x="33072" y="816255"/>
                  </a:lnTo>
                  <a:cubicBezTo>
                    <a:pt x="24301" y="816255"/>
                    <a:pt x="15889" y="812771"/>
                    <a:pt x="9687" y="806569"/>
                  </a:cubicBezTo>
                  <a:cubicBezTo>
                    <a:pt x="3484" y="800366"/>
                    <a:pt x="0" y="791954"/>
                    <a:pt x="0" y="783183"/>
                  </a:cubicBezTo>
                  <a:lnTo>
                    <a:pt x="0" y="33072"/>
                  </a:lnTo>
                  <a:cubicBezTo>
                    <a:pt x="0" y="24301"/>
                    <a:pt x="3484" y="15889"/>
                    <a:pt x="9687" y="9687"/>
                  </a:cubicBezTo>
                  <a:cubicBezTo>
                    <a:pt x="15889" y="3484"/>
                    <a:pt x="24301" y="0"/>
                    <a:pt x="33072" y="0"/>
                  </a:cubicBezTo>
                  <a:close/>
                </a:path>
              </a:pathLst>
            </a:custGeom>
            <a:solidFill>
              <a:srgbClr val="E4DFDA"/>
            </a:solidFill>
            <a:ln w="38100" cap="rnd">
              <a:solidFill>
                <a:srgbClr val="000000"/>
              </a:solidFill>
              <a:prstDash val="solid"/>
              <a:round/>
            </a:ln>
          </p:spPr>
        </p:sp>
        <p:sp>
          <p:nvSpPr>
            <p:cNvPr name="TextBox 19" id="19"/>
            <p:cNvSpPr txBox="true"/>
            <p:nvPr/>
          </p:nvSpPr>
          <p:spPr>
            <a:xfrm>
              <a:off x="0" y="-38100"/>
              <a:ext cx="2342825" cy="854355"/>
            </a:xfrm>
            <a:prstGeom prst="rect">
              <a:avLst/>
            </a:prstGeom>
          </p:spPr>
          <p:txBody>
            <a:bodyPr anchor="ctr" rtlCol="false" tIns="50800" lIns="50800" bIns="50800" rIns="50800"/>
            <a:lstStyle/>
            <a:p>
              <a:pPr algn="l" marL="474981" indent="-237491" lvl="1">
                <a:lnSpc>
                  <a:spcPts val="3080"/>
                </a:lnSpc>
                <a:buFont typeface="Arial"/>
                <a:buChar char="•"/>
              </a:pPr>
              <a:r>
                <a:rPr lang="en-US" sz="2200" spc="57">
                  <a:solidFill>
                    <a:srgbClr val="000000"/>
                  </a:solidFill>
                  <a:latin typeface="Dosis"/>
                </a:rPr>
                <a:t>Los médicos ya disponen de un CRM de gestión y se iniciaron contactos para que la aplicación se agregue como enlace externo.</a:t>
              </a:r>
            </a:p>
            <a:p>
              <a:pPr algn="l" marL="474981" indent="-237491" lvl="1">
                <a:lnSpc>
                  <a:spcPts val="3080"/>
                </a:lnSpc>
                <a:buFont typeface="Arial"/>
                <a:buChar char="•"/>
              </a:pPr>
              <a:r>
                <a:rPr lang="en-US" sz="2200" spc="57">
                  <a:solidFill>
                    <a:srgbClr val="000000"/>
                  </a:solidFill>
                  <a:latin typeface="Dosis"/>
                </a:rPr>
                <a:t>Los costes</a:t>
              </a:r>
              <a:r>
                <a:rPr lang="en-US" sz="2200" spc="57">
                  <a:solidFill>
                    <a:srgbClr val="000000"/>
                  </a:solidFill>
                  <a:latin typeface="Dosis"/>
                </a:rPr>
                <a:t> de cumplir con la legislación vigente tanto en Europa como en EEUU para el tratamiento de datos sensibles.</a:t>
              </a:r>
            </a:p>
            <a:p>
              <a:pPr algn="l" marL="949962" indent="-316654" lvl="2">
                <a:lnSpc>
                  <a:spcPts val="3080"/>
                </a:lnSpc>
                <a:buFont typeface="Arial"/>
                <a:buChar char="⚬"/>
              </a:pPr>
              <a:r>
                <a:rPr lang="en-US" sz="2200" spc="57">
                  <a:solidFill>
                    <a:srgbClr val="000000"/>
                  </a:solidFill>
                  <a:latin typeface="Dosis"/>
                </a:rPr>
                <a:t>En Europa nos vemos afectados por: GDPR, NIS, Directiva ePrivacy.</a:t>
              </a:r>
            </a:p>
            <a:p>
              <a:pPr algn="l" marL="949962" indent="-316654" lvl="2">
                <a:lnSpc>
                  <a:spcPts val="3080"/>
                </a:lnSpc>
                <a:buFont typeface="Arial"/>
                <a:buChar char="⚬"/>
              </a:pPr>
              <a:r>
                <a:rPr lang="en-US" sz="2200" spc="57">
                  <a:solidFill>
                    <a:srgbClr val="000000"/>
                  </a:solidFill>
                  <a:latin typeface="Dosis"/>
                </a:rPr>
                <a:t>En EEUU nos vemos afectados por: HIPAA, HITECH, GINA.</a:t>
              </a:r>
            </a:p>
            <a:p>
              <a:pPr algn="l">
                <a:lnSpc>
                  <a:spcPts val="308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DAGGtZEUOoo</dc:identifier>
  <dcterms:modified xsi:type="dcterms:W3CDTF">2011-08-01T06:04:30Z</dcterms:modified>
  <cp:revision>1</cp:revision>
  <dc:title>Pitch Deck Presentation</dc:title>
</cp:coreProperties>
</file>